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310" r:id="rId6"/>
    <p:sldId id="261" r:id="rId7"/>
    <p:sldId id="311" r:id="rId8"/>
    <p:sldId id="263" r:id="rId9"/>
    <p:sldId id="312" r:id="rId10"/>
    <p:sldId id="265" r:id="rId11"/>
    <p:sldId id="314" r:id="rId12"/>
    <p:sldId id="315" r:id="rId13"/>
    <p:sldId id="316" r:id="rId14"/>
    <p:sldId id="269" r:id="rId15"/>
    <p:sldId id="317" r:id="rId16"/>
    <p:sldId id="319" r:id="rId17"/>
    <p:sldId id="318" r:id="rId18"/>
    <p:sldId id="320" r:id="rId19"/>
    <p:sldId id="321" r:id="rId20"/>
    <p:sldId id="313" r:id="rId21"/>
    <p:sldId id="322" r:id="rId22"/>
    <p:sldId id="323" r:id="rId23"/>
    <p:sldId id="324" r:id="rId24"/>
    <p:sldId id="325" r:id="rId25"/>
    <p:sldId id="280" r:id="rId26"/>
    <p:sldId id="281" r:id="rId27"/>
    <p:sldId id="282" r:id="rId28"/>
    <p:sldId id="283" r:id="rId29"/>
    <p:sldId id="326" r:id="rId30"/>
    <p:sldId id="285" r:id="rId31"/>
    <p:sldId id="286" r:id="rId32"/>
    <p:sldId id="287" r:id="rId33"/>
    <p:sldId id="288" r:id="rId34"/>
    <p:sldId id="327" r:id="rId35"/>
    <p:sldId id="328" r:id="rId36"/>
    <p:sldId id="329" r:id="rId37"/>
    <p:sldId id="292" r:id="rId38"/>
    <p:sldId id="293" r:id="rId39"/>
    <p:sldId id="294" r:id="rId40"/>
    <p:sldId id="330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embeddedFontLst>
    <p:embeddedFont>
      <p:font typeface="Microsoft JhengHei" panose="020B0604030504040204" pitchFamily="34" charset="-120"/>
      <p:regular r:id="rId57"/>
      <p:bold r:id="rId58"/>
    </p:embeddedFont>
    <p:embeddedFont>
      <p:font typeface="Londrina Solid" pitchFamily="2" charset="77"/>
      <p:regular r:id="rId59"/>
    </p:embeddedFont>
    <p:embeddedFont>
      <p:font typeface="Londrina Solid Light" pitchFamily="2" charset="77"/>
      <p:regular r:id="rId60"/>
      <p:bold r:id="rId61"/>
    </p:embeddedFont>
    <p:embeddedFont>
      <p:font typeface="Nunito" pitchFamily="2" charset="77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8" roundtripDataSignature="AMtx7mhX85mqghePrddWkk5Lx9Ki7MKA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2E85AE-66C3-4A8B-8018-31DC64C0ECCE}">
  <a:tblStyle styleId="{A32E85AE-66C3-4A8B-8018-31DC64C0ECC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EF4"/>
          </a:solidFill>
        </a:fill>
      </a:tcStyle>
    </a:wholeTbl>
    <a:band1H>
      <a:tcTxStyle b="off" i="off"/>
      <a:tcStyle>
        <a:tcBdr/>
        <a:fill>
          <a:solidFill>
            <a:srgbClr val="CADB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DB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4"/>
  </p:normalViewPr>
  <p:slideViewPr>
    <p:cSldViewPr snapToGrid="0">
      <p:cViewPr varScale="1">
        <p:scale>
          <a:sx n="102" d="100"/>
          <a:sy n="102" d="100"/>
        </p:scale>
        <p:origin x="65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4" name="Google Shape;34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7721ea51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f7721ea510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7" name="Google Shape;437;gf7721ea510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7721ea5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gf7721ea510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8" name="Google Shape;468;gf7721ea51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d4eb200a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Google Shape;485;gfd4eb200a3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6" name="Google Shape;486;gfd4eb200a3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d4eb200a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fd4eb200a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gfd4eb200a3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7721ea51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gf7721ea51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gf7721ea51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7721ea510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f7721ea510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7721ea510_1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gf7721ea510_1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3" name="Google Shape;59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0" name="Google Shape;60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9" name="Google Shape;609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6" name="Google Shape;616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0" name="Google Shape;63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7" name="Google Shape;637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2" name="Google Shape;642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3" name="Google Shape;643;p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2" name="Google Shape;652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0" name="Google Shape;660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1" name="Google Shape;661;p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9" name="Google Shape;66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5" name="Google Shape;67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latin typeface="Microsoft JhengHei"/>
                <a:ea typeface="Microsoft JhengHei"/>
                <a:cs typeface="Microsoft JhengHei"/>
                <a:sym typeface="Microsoft JhengHei"/>
              </a:rPr>
              <a:t>全家超商的進門音樂</a:t>
            </a:r>
            <a:endParaRPr sz="1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7" name="Google Shape;6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59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401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746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3_Section Divider slide">
  <p:cSld name="33_Section Divider slide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5"/>
          <p:cNvSpPr txBox="1">
            <a:spLocks noGrp="1"/>
          </p:cNvSpPr>
          <p:nvPr>
            <p:ph type="body" idx="1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9pPr>
          </a:lstStyle>
          <a:p>
            <a:endParaRPr/>
          </a:p>
        </p:txBody>
      </p:sp>
      <p:sp>
        <p:nvSpPr>
          <p:cNvPr id="18" name="Google Shape;18;p75"/>
          <p:cNvSpPr txBox="1">
            <a:spLocks noGrp="1"/>
          </p:cNvSpPr>
          <p:nvPr>
            <p:ph type="body" idx="2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9pPr>
          </a:lstStyle>
          <a:p>
            <a:endParaRPr/>
          </a:p>
        </p:txBody>
      </p:sp>
      <p:sp>
        <p:nvSpPr>
          <p:cNvPr id="19" name="Google Shape;19;p75"/>
          <p:cNvSpPr txBox="1">
            <a:spLocks noGrp="1"/>
          </p:cNvSpPr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5"/>
          <p:cNvSpPr txBox="1">
            <a:spLocks noGrp="1"/>
          </p:cNvSpPr>
          <p:nvPr>
            <p:ph type="subTitle" idx="3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R="0" lvl="1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75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sz="10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22;p75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w="12700" cap="flat" cmpd="sng">
            <a:solidFill>
              <a:srgbClr val="00C1D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" name="Google Shape;23;p75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 w/ Sub">
  <p:cSld name="1 column slide w/ Sub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68" name="Google Shape;68;p30"/>
          <p:cNvSpPr txBox="1">
            <a:spLocks noGrp="1"/>
          </p:cNvSpPr>
          <p:nvPr>
            <p:ph type="body" idx="2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chemeClr val="dk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▪"/>
              <a:defRPr>
                <a:solidFill>
                  <a:schemeClr val="dk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chemeClr val="dk2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">
  <p:cSld name="3 column slide 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32"/>
          <p:cNvCxnSpPr/>
          <p:nvPr/>
        </p:nvCxnSpPr>
        <p:spPr>
          <a:xfrm>
            <a:off x="4148138" y="1611050"/>
            <a:ext cx="0" cy="4448438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32"/>
          <p:cNvCxnSpPr/>
          <p:nvPr/>
        </p:nvCxnSpPr>
        <p:spPr>
          <a:xfrm>
            <a:off x="8051800" y="1611050"/>
            <a:ext cx="0" cy="4448438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" name="Google Shape;72;p32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2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rgbClr val="38383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>
                <a:solidFill>
                  <a:srgbClr val="38383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rgbClr val="38383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4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body" idx="5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body" idx="6"/>
          </p:nvPr>
        </p:nvSpPr>
        <p:spPr>
          <a:xfrm>
            <a:off x="4419997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7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slide with images">
  <p:cSld name="3 column slide with image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2"/>
          </p:nvPr>
        </p:nvSpPr>
        <p:spPr>
          <a:xfrm>
            <a:off x="8299119" y="2372564"/>
            <a:ext cx="3413455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grpSp>
        <p:nvGrpSpPr>
          <p:cNvPr id="84" name="Google Shape;84;p33"/>
          <p:cNvGrpSpPr/>
          <p:nvPr/>
        </p:nvGrpSpPr>
        <p:grpSpPr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85" name="Google Shape;85;p33"/>
            <p:cNvCxnSpPr/>
            <p:nvPr/>
          </p:nvCxnSpPr>
          <p:spPr>
            <a:xfrm>
              <a:off x="3706307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33"/>
            <p:cNvCxnSpPr/>
            <p:nvPr/>
          </p:nvCxnSpPr>
          <p:spPr>
            <a:xfrm>
              <a:off x="7509483" y="1883391"/>
              <a:ext cx="0" cy="4472959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7" name="Google Shape;87;p33"/>
          <p:cNvSpPr txBox="1">
            <a:spLocks noGrp="1"/>
          </p:cNvSpPr>
          <p:nvPr>
            <p:ph type="body" idx="3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body" idx="4"/>
          </p:nvPr>
        </p:nvSpPr>
        <p:spPr>
          <a:xfrm>
            <a:off x="4416192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body" idx="5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body" idx="6"/>
          </p:nvPr>
        </p:nvSpPr>
        <p:spPr>
          <a:xfrm>
            <a:off x="4415863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body" idx="7"/>
          </p:nvPr>
        </p:nvSpPr>
        <p:spPr>
          <a:xfrm>
            <a:off x="479425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l_narrow_wide">
  <p:cSld name="2_col_narrow_w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Google Shape;93;p34"/>
          <p:cNvCxnSpPr/>
          <p:nvPr/>
        </p:nvCxnSpPr>
        <p:spPr>
          <a:xfrm>
            <a:off x="3255004" y="1631950"/>
            <a:ext cx="0" cy="4440604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34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body" idx="2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body" idx="3"/>
          </p:nvPr>
        </p:nvSpPr>
        <p:spPr>
          <a:xfrm>
            <a:off x="3416035" y="1631111"/>
            <a:ext cx="8296540" cy="444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3 column slide ">
  <p:cSld name="1_3 column slide 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35"/>
          <p:cNvCxnSpPr/>
          <p:nvPr/>
        </p:nvCxnSpPr>
        <p:spPr>
          <a:xfrm>
            <a:off x="8932863" y="1629287"/>
            <a:ext cx="0" cy="4443267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" name="Google Shape;100;p35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body" idx="2"/>
          </p:nvPr>
        </p:nvSpPr>
        <p:spPr>
          <a:xfrm>
            <a:off x="9037637" y="1629597"/>
            <a:ext cx="2674937" cy="4443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body" idx="3"/>
          </p:nvPr>
        </p:nvSpPr>
        <p:spPr>
          <a:xfrm>
            <a:off x="479425" y="1629287"/>
            <a:ext cx="8348664" cy="444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text with image">
  <p:cSld name="2 column text with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6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6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07" name="Google Shape;107;p36"/>
          <p:cNvSpPr>
            <a:spLocks noGrp="1"/>
          </p:cNvSpPr>
          <p:nvPr>
            <p:ph type="pic" idx="2"/>
          </p:nvPr>
        </p:nvSpPr>
        <p:spPr>
          <a:xfrm>
            <a:off x="3354388" y="1618445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36"/>
          <p:cNvSpPr>
            <a:spLocks noGrp="1"/>
          </p:cNvSpPr>
          <p:nvPr>
            <p:ph type="pic" idx="3"/>
          </p:nvPr>
        </p:nvSpPr>
        <p:spPr>
          <a:xfrm>
            <a:off x="3354388" y="3755872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36"/>
          <p:cNvSpPr>
            <a:spLocks noGrp="1"/>
          </p:cNvSpPr>
          <p:nvPr>
            <p:ph type="pic" idx="4"/>
          </p:nvPr>
        </p:nvSpPr>
        <p:spPr>
          <a:xfrm>
            <a:off x="9066213" y="1618445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36"/>
          <p:cNvSpPr>
            <a:spLocks noGrp="1"/>
          </p:cNvSpPr>
          <p:nvPr>
            <p:ph type="pic" idx="5"/>
          </p:nvPr>
        </p:nvSpPr>
        <p:spPr>
          <a:xfrm>
            <a:off x="9066213" y="3755872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36"/>
          <p:cNvSpPr txBox="1">
            <a:spLocks noGrp="1"/>
          </p:cNvSpPr>
          <p:nvPr>
            <p:ph type="body" idx="6"/>
          </p:nvPr>
        </p:nvSpPr>
        <p:spPr>
          <a:xfrm>
            <a:off x="479425" y="1618445"/>
            <a:ext cx="26193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body" idx="7"/>
          </p:nvPr>
        </p:nvSpPr>
        <p:spPr>
          <a:xfrm>
            <a:off x="6220216" y="1618445"/>
            <a:ext cx="2606675" cy="408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>
                <a:solidFill>
                  <a:srgbClr val="333E48"/>
                </a:solidFill>
              </a:defRPr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Sldie">
  <p:cSld name="Table Sldi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8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losing Slide">
  <p:cSld name="3_Closing Slide">
    <p:bg>
      <p:bgPr>
        <a:solidFill>
          <a:schemeClr val="accent2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0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40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0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0"/>
          <p:cNvSpPr/>
          <p:nvPr/>
        </p:nvSpPr>
        <p:spPr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Danke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谢谢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ありがとう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धन्यवाद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ধন্যবাদ</a:t>
            </a:r>
            <a:b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Closing Slide">
  <p:cSld name="4_Closing Slide">
    <p:bg>
      <p:bgPr>
        <a:solidFill>
          <a:schemeClr val="accent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1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1"/>
          <p:cNvSpPr/>
          <p:nvPr/>
        </p:nvSpPr>
        <p:spPr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www.arm.com/company/policies/trademarks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1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1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7721ea510_0_497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f7721ea510_0_497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f7721ea510_0_497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gf7721ea510_0_497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85656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0" name="Google Shape;130;gf7721ea510_0_497"/>
          <p:cNvSpPr txBox="1">
            <a:spLocks noGrp="1"/>
          </p:cNvSpPr>
          <p:nvPr>
            <p:ph type="subTitle" idx="1"/>
          </p:nvPr>
        </p:nvSpPr>
        <p:spPr>
          <a:xfrm>
            <a:off x="1092200" y="2067600"/>
            <a:ext cx="78132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gf7721ea510_0_497"/>
          <p:cNvSpPr txBox="1">
            <a:spLocks noGrp="1"/>
          </p:cNvSpPr>
          <p:nvPr>
            <p:ph type="body" idx="2"/>
          </p:nvPr>
        </p:nvSpPr>
        <p:spPr>
          <a:xfrm>
            <a:off x="1092200" y="3289400"/>
            <a:ext cx="7813200" cy="27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9pPr>
          </a:lstStyle>
          <a:p>
            <a:endParaRPr/>
          </a:p>
        </p:txBody>
      </p:sp>
      <p:sp>
        <p:nvSpPr>
          <p:cNvPr id="132" name="Google Shape;132;gf7721ea510_0_497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">
  <p:cSld name="1 column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 sz="1800">
                <a:solidFill>
                  <a:schemeClr val="dk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 sz="1800">
                <a:solidFill>
                  <a:schemeClr val="dk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 sz="1800">
                <a:solidFill>
                  <a:schemeClr val="dk2"/>
                </a:solidFill>
              </a:defRPr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7721ea510_1_715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f7721ea510_1_715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f7721ea510_1_715"/>
          <p:cNvSpPr/>
          <p:nvPr/>
        </p:nvSpPr>
        <p:spPr>
          <a:xfrm rot="10800000">
            <a:off x="6745206" y="-100"/>
            <a:ext cx="5446800" cy="27369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f7721ea510_1_715"/>
          <p:cNvSpPr/>
          <p:nvPr/>
        </p:nvSpPr>
        <p:spPr>
          <a:xfrm>
            <a:off x="271033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gf7721ea510_1_715"/>
          <p:cNvGrpSpPr/>
          <p:nvPr/>
        </p:nvGrpSpPr>
        <p:grpSpPr>
          <a:xfrm>
            <a:off x="340258" y="789"/>
            <a:ext cx="3000409" cy="1392365"/>
            <a:chOff x="255200" y="592"/>
            <a:chExt cx="2250363" cy="1044300"/>
          </a:xfrm>
        </p:grpSpPr>
        <p:sp>
          <p:nvSpPr>
            <p:cNvPr id="139" name="Google Shape;139;gf7721ea510_1_7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f7721ea510_1_715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f7721ea510_1_715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42;gf7721ea510_1_715"/>
          <p:cNvGrpSpPr/>
          <p:nvPr/>
        </p:nvGrpSpPr>
        <p:grpSpPr>
          <a:xfrm>
            <a:off x="1207163" y="789"/>
            <a:ext cx="3000409" cy="1392365"/>
            <a:chOff x="905395" y="592"/>
            <a:chExt cx="2250363" cy="1044300"/>
          </a:xfrm>
        </p:grpSpPr>
        <p:sp>
          <p:nvSpPr>
            <p:cNvPr id="143" name="Google Shape;143;gf7721ea510_1_715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f7721ea510_1_715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f7721ea510_1_715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gf7721ea510_1_715"/>
          <p:cNvGrpSpPr/>
          <p:nvPr/>
        </p:nvGrpSpPr>
        <p:grpSpPr>
          <a:xfrm>
            <a:off x="9409960" y="6784"/>
            <a:ext cx="2468375" cy="1002839"/>
            <a:chOff x="6917201" y="0"/>
            <a:chExt cx="2227776" cy="863400"/>
          </a:xfrm>
        </p:grpSpPr>
        <p:sp>
          <p:nvSpPr>
            <p:cNvPr id="147" name="Google Shape;147;gf7721ea510_1_7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f7721ea510_1_7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gf7721ea510_1_7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gf7721ea510_1_715"/>
          <p:cNvGrpSpPr/>
          <p:nvPr/>
        </p:nvGrpSpPr>
        <p:grpSpPr>
          <a:xfrm>
            <a:off x="8737606" y="5623803"/>
            <a:ext cx="3185497" cy="1234317"/>
            <a:chOff x="6917201" y="0"/>
            <a:chExt cx="2227776" cy="863400"/>
          </a:xfrm>
        </p:grpSpPr>
        <p:sp>
          <p:nvSpPr>
            <p:cNvPr id="151" name="Google Shape;151;gf7721ea510_1_7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f7721ea510_1_7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gf7721ea510_1_7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4" name="Google Shape;154;gf7721ea510_1_715"/>
          <p:cNvGrpSpPr/>
          <p:nvPr/>
        </p:nvGrpSpPr>
        <p:grpSpPr>
          <a:xfrm>
            <a:off x="265764" y="5407536"/>
            <a:ext cx="3727291" cy="1444382"/>
            <a:chOff x="6917201" y="0"/>
            <a:chExt cx="2227776" cy="863400"/>
          </a:xfrm>
        </p:grpSpPr>
        <p:sp>
          <p:nvSpPr>
            <p:cNvPr id="155" name="Google Shape;155;gf7721ea510_1_7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f7721ea510_1_7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f7721ea510_1_7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gf7721ea510_1_715"/>
          <p:cNvSpPr txBox="1">
            <a:spLocks noGrp="1"/>
          </p:cNvSpPr>
          <p:nvPr>
            <p:ph type="ctrTitle"/>
          </p:nvPr>
        </p:nvSpPr>
        <p:spPr>
          <a:xfrm>
            <a:off x="2478271" y="2430444"/>
            <a:ext cx="7148400" cy="19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>
            <a:endParaRPr/>
          </a:p>
        </p:txBody>
      </p:sp>
      <p:sp>
        <p:nvSpPr>
          <p:cNvPr id="159" name="Google Shape;159;gf7721ea510_1_715"/>
          <p:cNvSpPr txBox="1">
            <a:spLocks noGrp="1"/>
          </p:cNvSpPr>
          <p:nvPr>
            <p:ph type="subTitle" idx="1"/>
          </p:nvPr>
        </p:nvSpPr>
        <p:spPr>
          <a:xfrm>
            <a:off x="2478267" y="4550877"/>
            <a:ext cx="71484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gf7721ea510_1_715"/>
          <p:cNvSpPr txBox="1">
            <a:spLocks noGrp="1"/>
          </p:cNvSpPr>
          <p:nvPr>
            <p:ph type="sldNum" idx="12"/>
          </p:nvPr>
        </p:nvSpPr>
        <p:spPr>
          <a:xfrm>
            <a:off x="11187646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7721ea510_1_743"/>
          <p:cNvSpPr/>
          <p:nvPr/>
        </p:nvSpPr>
        <p:spPr>
          <a:xfrm flipH="1">
            <a:off x="4776900" y="2067600"/>
            <a:ext cx="7415100" cy="4790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f7721ea510_1_743"/>
          <p:cNvSpPr/>
          <p:nvPr/>
        </p:nvSpPr>
        <p:spPr>
          <a:xfrm>
            <a:off x="41" y="3766000"/>
            <a:ext cx="9827100" cy="3092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f7721ea510_1_743"/>
          <p:cNvSpPr/>
          <p:nvPr/>
        </p:nvSpPr>
        <p:spPr>
          <a:xfrm>
            <a:off x="270967" y="275000"/>
            <a:ext cx="11649900" cy="63081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f7721ea510_1_743"/>
          <p:cNvSpPr txBox="1">
            <a:spLocks noGrp="1"/>
          </p:cNvSpPr>
          <p:nvPr>
            <p:ph type="title"/>
          </p:nvPr>
        </p:nvSpPr>
        <p:spPr>
          <a:xfrm>
            <a:off x="1092200" y="1127467"/>
            <a:ext cx="10007700" cy="12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6" name="Google Shape;166;gf7721ea510_1_743"/>
          <p:cNvSpPr txBox="1">
            <a:spLocks noGrp="1"/>
          </p:cNvSpPr>
          <p:nvPr>
            <p:ph type="body" idx="1"/>
          </p:nvPr>
        </p:nvSpPr>
        <p:spPr>
          <a:xfrm>
            <a:off x="1092200" y="2654300"/>
            <a:ext cx="10007700" cy="3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/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/>
            </a:lvl9pPr>
          </a:lstStyle>
          <a:p>
            <a:endParaRPr/>
          </a:p>
        </p:txBody>
      </p:sp>
      <p:sp>
        <p:nvSpPr>
          <p:cNvPr id="167" name="Google Shape;167;gf7721ea510_1_743"/>
          <p:cNvSpPr txBox="1">
            <a:spLocks noGrp="1"/>
          </p:cNvSpPr>
          <p:nvPr>
            <p:ph type="sldNum" idx="12"/>
          </p:nvPr>
        </p:nvSpPr>
        <p:spPr>
          <a:xfrm>
            <a:off x="11187645" y="605822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image ">
  <p:cSld name="2 column with image 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7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30" name="Google Shape;30;p37"/>
          <p:cNvSpPr txBox="1">
            <a:spLocks noGrp="1"/>
          </p:cNvSpPr>
          <p:nvPr>
            <p:ph type="body" idx="2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>
                <a:solidFill>
                  <a:srgbClr val="333E48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–"/>
              <a:defRPr sz="1800">
                <a:solidFill>
                  <a:srgbClr val="333E48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>
            <a:spLocks noGrp="1"/>
          </p:cNvSpPr>
          <p:nvPr>
            <p:ph type="pic" idx="3"/>
          </p:nvPr>
        </p:nvSpPr>
        <p:spPr>
          <a:xfrm>
            <a:off x="6250924" y="1629080"/>
            <a:ext cx="5461651" cy="445519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Slide with TOP level Bullet">
  <p:cSld name="1 Column Slide with TOP level Bulle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6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6"/>
          <p:cNvSpPr txBox="1">
            <a:spLocks noGrp="1"/>
          </p:cNvSpPr>
          <p:nvPr>
            <p:ph type="body" idx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lt2"/>
                </a:solidFill>
              </a:defRPr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2"/>
                </a:solidFill>
              </a:defRPr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>
                <a:solidFill>
                  <a:schemeClr val="lt2"/>
                </a:solidFill>
              </a:defRPr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>
                <a:solidFill>
                  <a:schemeClr val="lt2"/>
                </a:solidFill>
              </a:defRPr>
            </a:lvl5pPr>
            <a:lvl6pPr marL="2743200" lvl="5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lt2"/>
                </a:solidFill>
              </a:defRPr>
            </a:lvl6pPr>
            <a:lvl7pPr marL="3200400" lvl="6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lt2"/>
                </a:solidFill>
              </a:defRPr>
            </a:lvl7pPr>
            <a:lvl8pPr marL="3657600" lvl="7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lt2"/>
                </a:solidFill>
              </a:defRPr>
            </a:lvl8pPr>
            <a:lvl9pPr marL="4114800" lvl="8" indent="-30987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Closing Slide">
  <p:cSld name="2_Closing Slide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6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6"/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oogle Shape;40;p26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6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6"/>
          <p:cNvSpPr/>
          <p:nvPr/>
        </p:nvSpPr>
        <p:spPr>
          <a:xfrm>
            <a:off x="6670505" y="952143"/>
            <a:ext cx="4655186" cy="5693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Danke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谢谢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ありがとう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Asante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धन्यवाद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Kiitos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ধন্যবাদ</a:t>
            </a:r>
            <a:b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losing Slide">
  <p:cSld name="1_Closing Slide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7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7"/>
          <p:cNvSpPr/>
          <p:nvPr/>
        </p:nvSpPr>
        <p:spPr>
          <a:xfrm>
            <a:off x="7078942" y="1087378"/>
            <a:ext cx="4233302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www.arm.com/company/policies/trademarks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27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7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6_Section Divider slide">
  <p:cSld name="16_Section Divider slide">
    <p:bg>
      <p:bgPr>
        <a:solidFill>
          <a:schemeClr val="dk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8"/>
          <p:cNvPicPr preferRelativeResize="0"/>
          <p:nvPr/>
        </p:nvPicPr>
        <p:blipFill rotWithShape="1">
          <a:blip r:embed="rId2">
            <a:alphaModFix/>
          </a:blip>
          <a:srcRect t="1759" r="1770"/>
          <a:stretch/>
        </p:blipFill>
        <p:spPr>
          <a:xfrm>
            <a:off x="-60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/>
          <p:nvPr/>
        </p:nvSpPr>
        <p:spPr>
          <a:xfrm rot="-5400000">
            <a:off x="5797061" y="463062"/>
            <a:ext cx="6858000" cy="593187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21176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51;p28"/>
          <p:cNvPicPr preferRelativeResize="0"/>
          <p:nvPr/>
        </p:nvPicPr>
        <p:blipFill rotWithShape="1">
          <a:blip r:embed="rId3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8"/>
          <p:cNvSpPr txBox="1">
            <a:spLocks noGrp="1"/>
          </p:cNvSpPr>
          <p:nvPr>
            <p:ph type="body" idx="1"/>
          </p:nvPr>
        </p:nvSpPr>
        <p:spPr>
          <a:xfrm>
            <a:off x="6941131" y="5770761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2"/>
          </p:nvPr>
        </p:nvSpPr>
        <p:spPr>
          <a:xfrm>
            <a:off x="6941131" y="6080641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None/>
              <a:defRPr sz="20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body" idx="3"/>
          </p:nvPr>
        </p:nvSpPr>
        <p:spPr>
          <a:xfrm>
            <a:off x="5016499" y="788740"/>
            <a:ext cx="6192840" cy="289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marL="2286000" lvl="4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5pPr>
            <a:lvl6pPr marL="2743200" lvl="5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marL="3200400" lvl="6" indent="-32003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marL="3657600" lvl="7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marL="4114800" lvl="8" indent="-32004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5016499" y="1207042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ubTitle" idx="4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R="0" lvl="1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pic>
        <p:nvPicPr>
          <p:cNvPr id="57" name="Google Shape;57;p28" descr="A picture containing building,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8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Title Slide">
  <p:cSld name="10_Title Slide">
    <p:bg>
      <p:bgPr>
        <a:solidFill>
          <a:schemeClr val="accen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9"/>
          <p:cNvPicPr preferRelativeResize="0"/>
          <p:nvPr/>
        </p:nvPicPr>
        <p:blipFill rotWithShape="1">
          <a:blip r:embed="rId2">
            <a:alphaModFix amt="60000"/>
          </a:blip>
          <a:srcRect l="2082" t="3803" r="2134" b="1293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5016499" y="1207042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000" b="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subTitle" idx="1"/>
          </p:nvPr>
        </p:nvSpPr>
        <p:spPr>
          <a:xfrm>
            <a:off x="5016498" y="3973626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marR="0" lvl="1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pic>
        <p:nvPicPr>
          <p:cNvPr id="63" name="Google Shape;63;p29" descr="A picture containing building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311" y="1167639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9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2021 Arm</a:t>
            </a:r>
            <a:endParaRPr sz="10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/>
          <p:nvPr/>
        </p:nvSpPr>
        <p:spPr>
          <a:xfrm>
            <a:off x="492125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2"/>
          <p:cNvSpPr txBox="1"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sz="18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003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–"/>
              <a:defRPr sz="1800" b="0" i="0" u="none" strike="noStrike" cap="non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987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sz="1600" b="0" i="0" u="none" strike="noStrike" cap="non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" name="Google Shape;13;p22" descr="A picture containing clock, meter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0835847" y="6384924"/>
            <a:ext cx="879904" cy="274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2"/>
          <p:cNvSpPr txBox="1"/>
          <p:nvPr/>
        </p:nvSpPr>
        <p:spPr>
          <a:xfrm>
            <a:off x="982662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lang="en-US" sz="1000" b="0" i="0" u="none" strike="noStrike" cap="none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© 2024 Arm</a:t>
            </a:r>
            <a:endParaRPr sz="1000" b="0" i="0" u="none" strike="noStrike" cap="none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makecode.microbit.or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classroom.microbit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microbit.org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lassroom.microbit.org/joinactivit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microbit.org/joi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jp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>
            <a:spLocks noGrp="1"/>
          </p:cNvSpPr>
          <p:nvPr>
            <p:ph type="title"/>
          </p:nvPr>
        </p:nvSpPr>
        <p:spPr>
          <a:xfrm>
            <a:off x="598625" y="1814725"/>
            <a:ext cx="8293800" cy="31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Team Arm 2024: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Code</a:t>
            </a:r>
            <a:r>
              <a:rPr lang="en-US" sz="4400" dirty="0">
                <a:solidFill>
                  <a:srgbClr val="00B0F0"/>
                </a:solidFill>
              </a:rPr>
              <a:t>4</a:t>
            </a:r>
            <a:r>
              <a:rPr lang="en-US" sz="4400" dirty="0"/>
              <a:t>Fun </a:t>
            </a:r>
            <a:r>
              <a:rPr lang="en-US" sz="4400" dirty="0">
                <a:solidFill>
                  <a:srgbClr val="00B0F0"/>
                </a:solidFill>
              </a:rPr>
              <a:t>2</a:t>
            </a:r>
            <a:r>
              <a:rPr lang="en-US" sz="4400" dirty="0"/>
              <a:t>Gether</a:t>
            </a:r>
            <a:br>
              <a:rPr lang="en-US" sz="4400" dirty="0"/>
            </a:br>
            <a:r>
              <a:rPr lang="en-US" sz="4800" b="1" dirty="0" err="1"/>
              <a:t>micro:bit</a:t>
            </a:r>
            <a:endParaRPr sz="3600" b="1" dirty="0"/>
          </a:p>
        </p:txBody>
      </p:sp>
      <p:sp>
        <p:nvSpPr>
          <p:cNvPr id="173" name="Google Shape;173;p42"/>
          <p:cNvSpPr txBox="1">
            <a:spLocks noGrp="1"/>
          </p:cNvSpPr>
          <p:nvPr>
            <p:ph type="subTitle" idx="3"/>
          </p:nvPr>
        </p:nvSpPr>
        <p:spPr>
          <a:xfrm>
            <a:off x="598624" y="5510384"/>
            <a:ext cx="3259001" cy="70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dirty="0"/>
              <a:t>Arm Taiwan Limited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Mali-GPU</a:t>
            </a:r>
            <a:endParaRPr b="1"/>
          </a:p>
        </p:txBody>
      </p:sp>
      <p:pic>
        <p:nvPicPr>
          <p:cNvPr id="268" name="Google Shape;268;p50" descr="照片中提到了A Comprehensive Suite of GPUS for All Market Needs、arm、Mali-G710，跟武器控股、同上有關，包含了軟件、產品設計、產品、多媒體、牌"/>
          <p:cNvPicPr preferRelativeResize="0"/>
          <p:nvPr/>
        </p:nvPicPr>
        <p:blipFill rotWithShape="1">
          <a:blip r:embed="rId3">
            <a:alphaModFix/>
          </a:blip>
          <a:srcRect t="17119" r="3625" b="51432"/>
          <a:stretch/>
        </p:blipFill>
        <p:spPr>
          <a:xfrm>
            <a:off x="1404910" y="3924799"/>
            <a:ext cx="9546936" cy="17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0" descr="RCA RS32H2-EU 32 inch HD-Ready Android Smart LED TV | RCA.com | HKC Europe  B.V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104" y="1037967"/>
            <a:ext cx="4008059" cy="268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0" descr="傳Nintendo Switch新機採NVIDIA Ada Lovelace架構GPU，支援DLSS超採樣技術| 4Game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20548" y="1272216"/>
            <a:ext cx="4089571" cy="229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58FB5-6143-7FEE-8CD3-ED0F2D47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Everyone needs Arm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E5FA2-9BDE-2C54-D7FD-C526C7BD7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276;p51">
            <a:extLst>
              <a:ext uri="{FF2B5EF4-FFF2-40B4-BE49-F238E27FC236}">
                <a16:creationId xmlns:a16="http://schemas.microsoft.com/office/drawing/2014/main" id="{B85F42EE-F1DA-C379-1A6B-8D0E70A079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26" y="1024479"/>
            <a:ext cx="6759574" cy="3028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77;p51" descr="照片中提到了A Comprehensive Suite of GPUS for All Market Needs、arm、Mali-G710，跟武器控股、同上有關，包含了軟件、產品設計、產品、多媒體、牌">
            <a:extLst>
              <a:ext uri="{FF2B5EF4-FFF2-40B4-BE49-F238E27FC236}">
                <a16:creationId xmlns:a16="http://schemas.microsoft.com/office/drawing/2014/main" id="{AE6A787F-0D5D-AC01-2B8B-59E62564FEB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7119" r="3625" b="51432"/>
          <a:stretch/>
        </p:blipFill>
        <p:spPr>
          <a:xfrm>
            <a:off x="2213264" y="4365336"/>
            <a:ext cx="9546936" cy="1743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8;p51" descr="Team Icon Png, Transparent Png , Transparent Png Image - PNGitem">
            <a:extLst>
              <a:ext uri="{FF2B5EF4-FFF2-40B4-BE49-F238E27FC236}">
                <a16:creationId xmlns:a16="http://schemas.microsoft.com/office/drawing/2014/main" id="{63275514-D7F3-B5DE-6B96-66C2A441B1C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5449" y="920410"/>
            <a:ext cx="3004751" cy="3144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296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3793-BA46-176A-B480-5A8D6CE4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Give It a 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076ED-2544-C9D4-1E51-6E6EBBF8A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285;p5" descr="Android, mobile, phone, smartphone Free Icon of Colored Hand Phone Icons">
            <a:extLst>
              <a:ext uri="{FF2B5EF4-FFF2-40B4-BE49-F238E27FC236}">
                <a16:creationId xmlns:a16="http://schemas.microsoft.com/office/drawing/2014/main" id="{0EAB3133-DE85-CF19-DDE4-8AA88E5A7D7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37952" y="1091968"/>
            <a:ext cx="2164444" cy="21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6;p5" descr="Robot arm Icons - 3,486 free vector icons">
            <a:extLst>
              <a:ext uri="{FF2B5EF4-FFF2-40B4-BE49-F238E27FC236}">
                <a16:creationId xmlns:a16="http://schemas.microsoft.com/office/drawing/2014/main" id="{EF026E9F-3BFA-0577-72F8-C392FBE35B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9066" y="1083603"/>
            <a:ext cx="2172809" cy="21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7;p5">
            <a:extLst>
              <a:ext uri="{FF2B5EF4-FFF2-40B4-BE49-F238E27FC236}">
                <a16:creationId xmlns:a16="http://schemas.microsoft.com/office/drawing/2014/main" id="{B676E0FF-21A2-F7D6-58F4-88346AE02B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796" y="3624492"/>
            <a:ext cx="3079750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8;p5" descr="Camera, camera element, cmos, electronicparts, image sensor, part icon -  Download on Iconfinder">
            <a:extLst>
              <a:ext uri="{FF2B5EF4-FFF2-40B4-BE49-F238E27FC236}">
                <a16:creationId xmlns:a16="http://schemas.microsoft.com/office/drawing/2014/main" id="{CBFC26FA-2B34-C4E5-195E-637DA8F499E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37952" y="3675106"/>
            <a:ext cx="2863034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9;p5" descr="Fitness Tracker Icon, Isometric 3d Style Stock Vector - Illustration of  fitbit, healthcare: 79436583">
            <a:extLst>
              <a:ext uri="{FF2B5EF4-FFF2-40B4-BE49-F238E27FC236}">
                <a16:creationId xmlns:a16="http://schemas.microsoft.com/office/drawing/2014/main" id="{3CE43CA3-1E6C-8EC7-5E93-0455EBDB24B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6796" y="1208981"/>
            <a:ext cx="2377641" cy="237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5" descr="扫地机器人图标-有SVG,PNG,EPS格式-寻图标">
            <a:extLst>
              <a:ext uri="{FF2B5EF4-FFF2-40B4-BE49-F238E27FC236}">
                <a16:creationId xmlns:a16="http://schemas.microsoft.com/office/drawing/2014/main" id="{F64B873C-2365-2C81-0E94-83A7EEA184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33917" y="3863765"/>
            <a:ext cx="2460007" cy="2460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4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80A9-4FAF-B657-61BB-5A3F16BC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to Know More About  </a:t>
            </a:r>
            <a:r>
              <a:rPr lang="en-US" dirty="0" err="1"/>
              <a:t>micro:bit</a:t>
            </a:r>
            <a:r>
              <a:rPr lang="en-US" dirty="0"/>
              <a:t> V2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90B75-2A77-EAB8-04F6-22E5FE13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296;p8">
            <a:extLst>
              <a:ext uri="{FF2B5EF4-FFF2-40B4-BE49-F238E27FC236}">
                <a16:creationId xmlns:a16="http://schemas.microsoft.com/office/drawing/2014/main" id="{77D32526-6EBA-1F9E-75E0-7DB0398C3555}"/>
              </a:ext>
            </a:extLst>
          </p:cNvPr>
          <p:cNvSpPr txBox="1"/>
          <p:nvPr/>
        </p:nvSpPr>
        <p:spPr>
          <a:xfrm>
            <a:off x="61038" y="5194300"/>
            <a:ext cx="12069900" cy="10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Latest version V2 with multiple sensors：</a:t>
            </a:r>
            <a:endParaRPr sz="1800" b="1" dirty="0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3-axis 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accelerometer</a:t>
            </a:r>
            <a:r>
              <a:rPr lang="en-US" sz="1800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temperature</a:t>
            </a:r>
            <a:r>
              <a:rPr lang="en-US" sz="1800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magnetic</a:t>
            </a:r>
            <a:r>
              <a:rPr lang="en-US" sz="1800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microphone</a:t>
            </a:r>
            <a:r>
              <a:rPr lang="en-US" sz="1800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touch</a:t>
            </a:r>
            <a:r>
              <a:rPr lang="en-US" sz="18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LOGO</a:t>
            </a:r>
            <a:r>
              <a:rPr lang="en-US" sz="1800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light</a:t>
            </a:r>
            <a:r>
              <a:rPr lang="en-US" sz="1800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Bluetooth</a:t>
            </a:r>
            <a:r>
              <a:rPr lang="en-US" sz="18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 &amp; Radio 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communication</a:t>
            </a:r>
            <a:r>
              <a:rPr lang="en-US" sz="1800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1800" b="1" u="sng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progammable</a:t>
            </a:r>
            <a:r>
              <a:rPr lang="en-US" sz="18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 LED lights </a:t>
            </a:r>
            <a:r>
              <a:rPr lang="en-US" sz="18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and </a:t>
            </a:r>
            <a:r>
              <a:rPr lang="en-US" sz="1800" b="1" u="sng" dirty="0">
                <a:latin typeface="Microsoft JhengHei"/>
                <a:ea typeface="Microsoft JhengHei"/>
                <a:cs typeface="Microsoft JhengHei"/>
                <a:sym typeface="Microsoft JhengHei"/>
              </a:rPr>
              <a:t>buttons</a:t>
            </a:r>
            <a:r>
              <a:rPr lang="en-US" sz="18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 sz="18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pSp>
        <p:nvGrpSpPr>
          <p:cNvPr id="5" name="Google Shape;297;p8">
            <a:extLst>
              <a:ext uri="{FF2B5EF4-FFF2-40B4-BE49-F238E27FC236}">
                <a16:creationId xmlns:a16="http://schemas.microsoft.com/office/drawing/2014/main" id="{49D19054-29FE-E4D5-792F-D2268F2479B7}"/>
              </a:ext>
            </a:extLst>
          </p:cNvPr>
          <p:cNvGrpSpPr/>
          <p:nvPr/>
        </p:nvGrpSpPr>
        <p:grpSpPr>
          <a:xfrm>
            <a:off x="345925" y="1054647"/>
            <a:ext cx="11233166" cy="3944192"/>
            <a:chOff x="114675" y="860325"/>
            <a:chExt cx="9029150" cy="2788400"/>
          </a:xfrm>
        </p:grpSpPr>
        <p:pic>
          <p:nvPicPr>
            <p:cNvPr id="6" name="Google Shape;298;p8">
              <a:extLst>
                <a:ext uri="{FF2B5EF4-FFF2-40B4-BE49-F238E27FC236}">
                  <a16:creationId xmlns:a16="http://schemas.microsoft.com/office/drawing/2014/main" id="{95BA7C92-E523-C33F-61BE-6CA546D279F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29094" t="51033" r="25566"/>
            <a:stretch/>
          </p:blipFill>
          <p:spPr>
            <a:xfrm>
              <a:off x="5783250" y="1359850"/>
              <a:ext cx="2136873" cy="18593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299;p8">
              <a:extLst>
                <a:ext uri="{FF2B5EF4-FFF2-40B4-BE49-F238E27FC236}">
                  <a16:creationId xmlns:a16="http://schemas.microsoft.com/office/drawing/2014/main" id="{F690D969-2335-2EB2-AB77-30AF6E9772F9}"/>
                </a:ext>
              </a:extLst>
            </p:cNvPr>
            <p:cNvGrpSpPr/>
            <p:nvPr/>
          </p:nvGrpSpPr>
          <p:grpSpPr>
            <a:xfrm>
              <a:off x="1595125" y="1493550"/>
              <a:ext cx="2245923" cy="1613749"/>
              <a:chOff x="1805035" y="1404138"/>
              <a:chExt cx="2310620" cy="1755410"/>
            </a:xfrm>
          </p:grpSpPr>
          <p:pic>
            <p:nvPicPr>
              <p:cNvPr id="47" name="Google Shape;300;p8">
                <a:extLst>
                  <a:ext uri="{FF2B5EF4-FFF2-40B4-BE49-F238E27FC236}">
                    <a16:creationId xmlns:a16="http://schemas.microsoft.com/office/drawing/2014/main" id="{3037025A-BA3B-2E65-B79C-489112118B31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l="30323" t="4100" r="25434" b="54182"/>
              <a:stretch/>
            </p:blipFill>
            <p:spPr>
              <a:xfrm>
                <a:off x="1805035" y="1404138"/>
                <a:ext cx="2310620" cy="175541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Google Shape;301;p8">
                <a:extLst>
                  <a:ext uri="{FF2B5EF4-FFF2-40B4-BE49-F238E27FC236}">
                    <a16:creationId xmlns:a16="http://schemas.microsoft.com/office/drawing/2014/main" id="{87339606-8BD8-EE34-8F3F-7D5611768094}"/>
                  </a:ext>
                </a:extLst>
              </p:cNvPr>
              <p:cNvSpPr/>
              <p:nvPr/>
            </p:nvSpPr>
            <p:spPr>
              <a:xfrm>
                <a:off x="2601125" y="1957700"/>
                <a:ext cx="787500" cy="738900"/>
              </a:xfrm>
              <a:prstGeom prst="rect">
                <a:avLst/>
              </a:prstGeom>
              <a:noFill/>
              <a:ln w="28575" cap="flat" cmpd="sng">
                <a:solidFill>
                  <a:srgbClr val="E7438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302;p8">
              <a:extLst>
                <a:ext uri="{FF2B5EF4-FFF2-40B4-BE49-F238E27FC236}">
                  <a16:creationId xmlns:a16="http://schemas.microsoft.com/office/drawing/2014/main" id="{CBD905D8-CF41-78FE-D32F-8048D45C8FB2}"/>
                </a:ext>
              </a:extLst>
            </p:cNvPr>
            <p:cNvSpPr txBox="1"/>
            <p:nvPr/>
          </p:nvSpPr>
          <p:spPr>
            <a:xfrm>
              <a:off x="114675" y="1862800"/>
              <a:ext cx="15798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5 × 5 LED 矩正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光感應可編程 LED 燈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9" name="Google Shape;303;p8">
              <a:extLst>
                <a:ext uri="{FF2B5EF4-FFF2-40B4-BE49-F238E27FC236}">
                  <a16:creationId xmlns:a16="http://schemas.microsoft.com/office/drawing/2014/main" id="{265A865F-224C-92A8-A417-6A522578FDB7}"/>
                </a:ext>
              </a:extLst>
            </p:cNvPr>
            <p:cNvSpPr txBox="1"/>
            <p:nvPr/>
          </p:nvSpPr>
          <p:spPr>
            <a:xfrm>
              <a:off x="1817750" y="860325"/>
              <a:ext cx="1857000" cy="36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micro usb connector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微型 USB 接口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0" name="Google Shape;304;p8">
              <a:extLst>
                <a:ext uri="{FF2B5EF4-FFF2-40B4-BE49-F238E27FC236}">
                  <a16:creationId xmlns:a16="http://schemas.microsoft.com/office/drawing/2014/main" id="{EBDA70A8-E540-A466-73AD-81EBE1A1B074}"/>
                </a:ext>
              </a:extLst>
            </p:cNvPr>
            <p:cNvSpPr txBox="1"/>
            <p:nvPr/>
          </p:nvSpPr>
          <p:spPr>
            <a:xfrm>
              <a:off x="2032900" y="3040875"/>
              <a:ext cx="15186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Edge Connector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邊緣連接器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1" name="Google Shape;305;p8">
              <a:extLst>
                <a:ext uri="{FF2B5EF4-FFF2-40B4-BE49-F238E27FC236}">
                  <a16:creationId xmlns:a16="http://schemas.microsoft.com/office/drawing/2014/main" id="{0FF7AFDC-18B8-410A-D07A-58B53868E624}"/>
                </a:ext>
              </a:extLst>
            </p:cNvPr>
            <p:cNvSpPr/>
            <p:nvPr/>
          </p:nvSpPr>
          <p:spPr>
            <a:xfrm>
              <a:off x="5463525" y="1350525"/>
              <a:ext cx="10761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12" name="Google Shape;306;p8">
              <a:extLst>
                <a:ext uri="{FF2B5EF4-FFF2-40B4-BE49-F238E27FC236}">
                  <a16:creationId xmlns:a16="http://schemas.microsoft.com/office/drawing/2014/main" id="{32126D82-B91C-28E4-F547-465753C38371}"/>
                </a:ext>
              </a:extLst>
            </p:cNvPr>
            <p:cNvSpPr txBox="1"/>
            <p:nvPr/>
          </p:nvSpPr>
          <p:spPr>
            <a:xfrm>
              <a:off x="4912950" y="1269175"/>
              <a:ext cx="9465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藍芽及廣播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3" name="Google Shape;307;p8">
              <a:extLst>
                <a:ext uri="{FF2B5EF4-FFF2-40B4-BE49-F238E27FC236}">
                  <a16:creationId xmlns:a16="http://schemas.microsoft.com/office/drawing/2014/main" id="{47653AC0-1870-1FB6-BDBA-C5886FF34BBB}"/>
                </a:ext>
              </a:extLst>
            </p:cNvPr>
            <p:cNvSpPr txBox="1"/>
            <p:nvPr/>
          </p:nvSpPr>
          <p:spPr>
            <a:xfrm>
              <a:off x="4776075" y="1965275"/>
              <a:ext cx="1205100" cy="35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 溫度計</a:t>
              </a:r>
              <a:b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</a:br>
              <a:r>
                <a:rPr lang="en-US" sz="10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（CPU 處理器）</a:t>
              </a:r>
              <a:endParaRPr sz="10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4" name="Google Shape;308;p8">
              <a:extLst>
                <a:ext uri="{FF2B5EF4-FFF2-40B4-BE49-F238E27FC236}">
                  <a16:creationId xmlns:a16="http://schemas.microsoft.com/office/drawing/2014/main" id="{96542DA4-91CA-99D9-9B83-9B194870AF0A}"/>
                </a:ext>
              </a:extLst>
            </p:cNvPr>
            <p:cNvSpPr txBox="1"/>
            <p:nvPr/>
          </p:nvSpPr>
          <p:spPr>
            <a:xfrm>
              <a:off x="7888925" y="2563875"/>
              <a:ext cx="11829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USB Interface Chip</a:t>
              </a:r>
              <a:endParaRPr sz="8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USB 接口芯片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5" name="Google Shape;309;p8">
              <a:extLst>
                <a:ext uri="{FF2B5EF4-FFF2-40B4-BE49-F238E27FC236}">
                  <a16:creationId xmlns:a16="http://schemas.microsoft.com/office/drawing/2014/main" id="{39F291E3-3038-204F-8C03-41CF51FCFCCC}"/>
                </a:ext>
              </a:extLst>
            </p:cNvPr>
            <p:cNvSpPr txBox="1"/>
            <p:nvPr/>
          </p:nvSpPr>
          <p:spPr>
            <a:xfrm>
              <a:off x="6539625" y="3363950"/>
              <a:ext cx="9465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揚聲器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cxnSp>
          <p:nvCxnSpPr>
            <p:cNvPr id="16" name="Google Shape;310;p8">
              <a:extLst>
                <a:ext uri="{FF2B5EF4-FFF2-40B4-BE49-F238E27FC236}">
                  <a16:creationId xmlns:a16="http://schemas.microsoft.com/office/drawing/2014/main" id="{B49629FA-53E0-D2F2-60F5-90CBC05793CD}"/>
                </a:ext>
              </a:extLst>
            </p:cNvPr>
            <p:cNvCxnSpPr/>
            <p:nvPr/>
          </p:nvCxnSpPr>
          <p:spPr>
            <a:xfrm rot="10800000">
              <a:off x="6898425" y="2563875"/>
              <a:ext cx="228900" cy="847200"/>
            </a:xfrm>
            <a:prstGeom prst="straightConnector1">
              <a:avLst/>
            </a:prstGeom>
            <a:noFill/>
            <a:ln w="19050" cap="flat" cmpd="sng">
              <a:solidFill>
                <a:srgbClr val="E7438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311;p8">
              <a:extLst>
                <a:ext uri="{FF2B5EF4-FFF2-40B4-BE49-F238E27FC236}">
                  <a16:creationId xmlns:a16="http://schemas.microsoft.com/office/drawing/2014/main" id="{52D1F8B1-296B-3DC9-34FC-A38C03E986F2}"/>
                </a:ext>
              </a:extLst>
            </p:cNvPr>
            <p:cNvCxnSpPr/>
            <p:nvPr/>
          </p:nvCxnSpPr>
          <p:spPr>
            <a:xfrm rot="10800000">
              <a:off x="5684850" y="1571800"/>
              <a:ext cx="403500" cy="322500"/>
            </a:xfrm>
            <a:prstGeom prst="straightConnector1">
              <a:avLst/>
            </a:prstGeom>
            <a:noFill/>
            <a:ln w="19050" cap="flat" cmpd="sng">
              <a:solidFill>
                <a:srgbClr val="E7438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" name="Google Shape;312;p8">
              <a:extLst>
                <a:ext uri="{FF2B5EF4-FFF2-40B4-BE49-F238E27FC236}">
                  <a16:creationId xmlns:a16="http://schemas.microsoft.com/office/drawing/2014/main" id="{B1C64BCE-BFC7-AE2A-5C00-916E0F9E2030}"/>
                </a:ext>
              </a:extLst>
            </p:cNvPr>
            <p:cNvSpPr/>
            <p:nvPr/>
          </p:nvSpPr>
          <p:spPr>
            <a:xfrm>
              <a:off x="1465400" y="1605413"/>
              <a:ext cx="1908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3;p8">
              <a:extLst>
                <a:ext uri="{FF2B5EF4-FFF2-40B4-BE49-F238E27FC236}">
                  <a16:creationId xmlns:a16="http://schemas.microsoft.com/office/drawing/2014/main" id="{5C4644B3-0039-8049-5E84-7C4D6D479FA3}"/>
                </a:ext>
              </a:extLst>
            </p:cNvPr>
            <p:cNvSpPr/>
            <p:nvPr/>
          </p:nvSpPr>
          <p:spPr>
            <a:xfrm>
              <a:off x="1465400" y="2564663"/>
              <a:ext cx="1908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4;p8">
              <a:extLst>
                <a:ext uri="{FF2B5EF4-FFF2-40B4-BE49-F238E27FC236}">
                  <a16:creationId xmlns:a16="http://schemas.microsoft.com/office/drawing/2014/main" id="{7240A5B2-C8C3-AA91-2E14-1AF2A5019FF8}"/>
                </a:ext>
              </a:extLst>
            </p:cNvPr>
            <p:cNvSpPr txBox="1"/>
            <p:nvPr/>
          </p:nvSpPr>
          <p:spPr>
            <a:xfrm>
              <a:off x="427375" y="1459925"/>
              <a:ext cx="12822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觸碰感測器標誌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" name="Google Shape;315;p8">
              <a:extLst>
                <a:ext uri="{FF2B5EF4-FFF2-40B4-BE49-F238E27FC236}">
                  <a16:creationId xmlns:a16="http://schemas.microsoft.com/office/drawing/2014/main" id="{A37897F6-3F34-BFAF-A80D-91B640F7C4CB}"/>
                </a:ext>
              </a:extLst>
            </p:cNvPr>
            <p:cNvSpPr txBox="1"/>
            <p:nvPr/>
          </p:nvSpPr>
          <p:spPr>
            <a:xfrm>
              <a:off x="129775" y="2498375"/>
              <a:ext cx="15798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GPIO 通用輸入輸出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2" name="Google Shape;316;p8">
              <a:extLst>
                <a:ext uri="{FF2B5EF4-FFF2-40B4-BE49-F238E27FC236}">
                  <a16:creationId xmlns:a16="http://schemas.microsoft.com/office/drawing/2014/main" id="{50BCE595-5739-512D-1125-CF222EBEBAF6}"/>
                </a:ext>
              </a:extLst>
            </p:cNvPr>
            <p:cNvSpPr/>
            <p:nvPr/>
          </p:nvSpPr>
          <p:spPr>
            <a:xfrm>
              <a:off x="1518775" y="2786063"/>
              <a:ext cx="1908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7;p8">
              <a:extLst>
                <a:ext uri="{FF2B5EF4-FFF2-40B4-BE49-F238E27FC236}">
                  <a16:creationId xmlns:a16="http://schemas.microsoft.com/office/drawing/2014/main" id="{1380663F-304A-F8FF-6B0B-704FF58BC327}"/>
                </a:ext>
              </a:extLst>
            </p:cNvPr>
            <p:cNvSpPr/>
            <p:nvPr/>
          </p:nvSpPr>
          <p:spPr>
            <a:xfrm>
              <a:off x="3834225" y="1605413"/>
              <a:ext cx="1908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8;p8">
              <a:extLst>
                <a:ext uri="{FF2B5EF4-FFF2-40B4-BE49-F238E27FC236}">
                  <a16:creationId xmlns:a16="http://schemas.microsoft.com/office/drawing/2014/main" id="{09F01E61-90E7-5874-66D6-34276407F77A}"/>
                </a:ext>
              </a:extLst>
            </p:cNvPr>
            <p:cNvSpPr txBox="1"/>
            <p:nvPr/>
          </p:nvSpPr>
          <p:spPr>
            <a:xfrm>
              <a:off x="3834225" y="1442300"/>
              <a:ext cx="12822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麥克風及指示燈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" name="Google Shape;319;p8">
              <a:extLst>
                <a:ext uri="{FF2B5EF4-FFF2-40B4-BE49-F238E27FC236}">
                  <a16:creationId xmlns:a16="http://schemas.microsoft.com/office/drawing/2014/main" id="{95512F29-D6B9-2E04-7A97-71706F2C72D6}"/>
                </a:ext>
              </a:extLst>
            </p:cNvPr>
            <p:cNvSpPr/>
            <p:nvPr/>
          </p:nvSpPr>
          <p:spPr>
            <a:xfrm>
              <a:off x="3834225" y="2189713"/>
              <a:ext cx="1908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0;p8">
              <a:extLst>
                <a:ext uri="{FF2B5EF4-FFF2-40B4-BE49-F238E27FC236}">
                  <a16:creationId xmlns:a16="http://schemas.microsoft.com/office/drawing/2014/main" id="{84B30CD9-A920-4F16-1613-EE4C8396F7C2}"/>
                </a:ext>
              </a:extLst>
            </p:cNvPr>
            <p:cNvSpPr txBox="1"/>
            <p:nvPr/>
          </p:nvSpPr>
          <p:spPr>
            <a:xfrm>
              <a:off x="3777775" y="2132500"/>
              <a:ext cx="1182900" cy="48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 輸入按鍵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外部供電感應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" name="Google Shape;321;p8">
              <a:extLst>
                <a:ext uri="{FF2B5EF4-FFF2-40B4-BE49-F238E27FC236}">
                  <a16:creationId xmlns:a16="http://schemas.microsoft.com/office/drawing/2014/main" id="{D6E8D37D-5609-552B-9DB2-408227A34BD3}"/>
                </a:ext>
              </a:extLst>
            </p:cNvPr>
            <p:cNvSpPr/>
            <p:nvPr/>
          </p:nvSpPr>
          <p:spPr>
            <a:xfrm>
              <a:off x="5623100" y="2613438"/>
              <a:ext cx="1908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2;p8">
              <a:extLst>
                <a:ext uri="{FF2B5EF4-FFF2-40B4-BE49-F238E27FC236}">
                  <a16:creationId xmlns:a16="http://schemas.microsoft.com/office/drawing/2014/main" id="{F56E3FF6-E7FB-0D66-6BCD-4EDD74B305D5}"/>
                </a:ext>
              </a:extLst>
            </p:cNvPr>
            <p:cNvSpPr/>
            <p:nvPr/>
          </p:nvSpPr>
          <p:spPr>
            <a:xfrm>
              <a:off x="6492850" y="1335463"/>
              <a:ext cx="1908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3;p8">
              <a:extLst>
                <a:ext uri="{FF2B5EF4-FFF2-40B4-BE49-F238E27FC236}">
                  <a16:creationId xmlns:a16="http://schemas.microsoft.com/office/drawing/2014/main" id="{A7D223F4-460F-8237-E41F-184307EDE214}"/>
                </a:ext>
              </a:extLst>
            </p:cNvPr>
            <p:cNvSpPr/>
            <p:nvPr/>
          </p:nvSpPr>
          <p:spPr>
            <a:xfrm>
              <a:off x="7097650" y="1371150"/>
              <a:ext cx="1076100" cy="274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4;p8">
              <a:extLst>
                <a:ext uri="{FF2B5EF4-FFF2-40B4-BE49-F238E27FC236}">
                  <a16:creationId xmlns:a16="http://schemas.microsoft.com/office/drawing/2014/main" id="{F1BD3F09-FE10-420C-159C-9BFF5DFDD9DC}"/>
                </a:ext>
              </a:extLst>
            </p:cNvPr>
            <p:cNvSpPr txBox="1"/>
            <p:nvPr/>
          </p:nvSpPr>
          <p:spPr>
            <a:xfrm>
              <a:off x="5899550" y="903425"/>
              <a:ext cx="10761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Power indicator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電源指示燈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1" name="Google Shape;325;p8">
              <a:extLst>
                <a:ext uri="{FF2B5EF4-FFF2-40B4-BE49-F238E27FC236}">
                  <a16:creationId xmlns:a16="http://schemas.microsoft.com/office/drawing/2014/main" id="{CE600542-BED4-6313-FA92-946A6F71646E}"/>
                </a:ext>
              </a:extLst>
            </p:cNvPr>
            <p:cNvSpPr txBox="1"/>
            <p:nvPr/>
          </p:nvSpPr>
          <p:spPr>
            <a:xfrm>
              <a:off x="6870950" y="918588"/>
              <a:ext cx="13386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USB Activity Indicator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USB 活動指示燈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2" name="Google Shape;326;p8">
              <a:extLst>
                <a:ext uri="{FF2B5EF4-FFF2-40B4-BE49-F238E27FC236}">
                  <a16:creationId xmlns:a16="http://schemas.microsoft.com/office/drawing/2014/main" id="{A59243B3-36A1-5DE0-AFFA-87EA4776DA03}"/>
                </a:ext>
              </a:extLst>
            </p:cNvPr>
            <p:cNvSpPr/>
            <p:nvPr/>
          </p:nvSpPr>
          <p:spPr>
            <a:xfrm>
              <a:off x="7888925" y="1685263"/>
              <a:ext cx="1908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7;p8">
              <a:extLst>
                <a:ext uri="{FF2B5EF4-FFF2-40B4-BE49-F238E27FC236}">
                  <a16:creationId xmlns:a16="http://schemas.microsoft.com/office/drawing/2014/main" id="{3AA35F85-65D7-C042-8496-FF610606DF9E}"/>
                </a:ext>
              </a:extLst>
            </p:cNvPr>
            <p:cNvSpPr/>
            <p:nvPr/>
          </p:nvSpPr>
          <p:spPr>
            <a:xfrm>
              <a:off x="7888925" y="2124563"/>
              <a:ext cx="1908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8;p8">
              <a:extLst>
                <a:ext uri="{FF2B5EF4-FFF2-40B4-BE49-F238E27FC236}">
                  <a16:creationId xmlns:a16="http://schemas.microsoft.com/office/drawing/2014/main" id="{FF4E5251-6AC2-D2AA-75C4-237AF5B56FBB}"/>
                </a:ext>
              </a:extLst>
            </p:cNvPr>
            <p:cNvSpPr txBox="1"/>
            <p:nvPr/>
          </p:nvSpPr>
          <p:spPr>
            <a:xfrm>
              <a:off x="7881425" y="1536125"/>
              <a:ext cx="994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Battery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電池連接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5" name="Google Shape;329;p8">
              <a:extLst>
                <a:ext uri="{FF2B5EF4-FFF2-40B4-BE49-F238E27FC236}">
                  <a16:creationId xmlns:a16="http://schemas.microsoft.com/office/drawing/2014/main" id="{E6CECF54-FFE0-3332-BBA7-9E75243D590A}"/>
                </a:ext>
              </a:extLst>
            </p:cNvPr>
            <p:cNvSpPr txBox="1"/>
            <p:nvPr/>
          </p:nvSpPr>
          <p:spPr>
            <a:xfrm>
              <a:off x="7805225" y="2058275"/>
              <a:ext cx="1338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Reset/Power Button</a:t>
              </a:r>
              <a:endParaRPr sz="8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重置/電源按鍵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6" name="Google Shape;330;p8">
              <a:extLst>
                <a:ext uri="{FF2B5EF4-FFF2-40B4-BE49-F238E27FC236}">
                  <a16:creationId xmlns:a16="http://schemas.microsoft.com/office/drawing/2014/main" id="{6A757D31-4B76-637F-31D6-67D3E088BA29}"/>
                </a:ext>
              </a:extLst>
            </p:cNvPr>
            <p:cNvSpPr/>
            <p:nvPr/>
          </p:nvSpPr>
          <p:spPr>
            <a:xfrm>
              <a:off x="3396000" y="1334025"/>
              <a:ext cx="244200" cy="22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1;p8">
              <a:extLst>
                <a:ext uri="{FF2B5EF4-FFF2-40B4-BE49-F238E27FC236}">
                  <a16:creationId xmlns:a16="http://schemas.microsoft.com/office/drawing/2014/main" id="{19341FDF-6C66-6611-55AF-FF09292E0C6E}"/>
                </a:ext>
              </a:extLst>
            </p:cNvPr>
            <p:cNvSpPr txBox="1"/>
            <p:nvPr/>
          </p:nvSpPr>
          <p:spPr>
            <a:xfrm>
              <a:off x="4896275" y="2573725"/>
              <a:ext cx="994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指南針／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b="1">
                  <a:latin typeface="Microsoft JhengHei"/>
                  <a:ea typeface="Microsoft JhengHei"/>
                  <a:cs typeface="Microsoft JhengHei"/>
                  <a:sym typeface="Microsoft JhengHei"/>
                </a:rPr>
                <a:t>加速度計</a:t>
              </a:r>
              <a:endParaRPr sz="1100" b="1"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38" name="Google Shape;332;p8">
              <a:extLst>
                <a:ext uri="{FF2B5EF4-FFF2-40B4-BE49-F238E27FC236}">
                  <a16:creationId xmlns:a16="http://schemas.microsoft.com/office/drawing/2014/main" id="{0713EA2C-357C-5333-6C9A-DFE05210D970}"/>
                </a:ext>
              </a:extLst>
            </p:cNvPr>
            <p:cNvSpPr/>
            <p:nvPr/>
          </p:nvSpPr>
          <p:spPr>
            <a:xfrm>
              <a:off x="666850" y="1313700"/>
              <a:ext cx="876300" cy="203700"/>
            </a:xfrm>
            <a:prstGeom prst="roundRect">
              <a:avLst>
                <a:gd name="adj" fmla="val 16667"/>
              </a:avLst>
            </a:prstGeom>
            <a:solidFill>
              <a:srgbClr val="7E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Londrina Solid Light"/>
                  <a:ea typeface="Londrina Solid Light"/>
                  <a:cs typeface="Londrina Solid Light"/>
                  <a:sym typeface="Londrina Solid Light"/>
                </a:rPr>
                <a:t>Touch logo</a:t>
              </a:r>
              <a:endParaRPr sz="13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sp>
          <p:nvSpPr>
            <p:cNvPr id="39" name="Google Shape;333;p8">
              <a:extLst>
                <a:ext uri="{FF2B5EF4-FFF2-40B4-BE49-F238E27FC236}">
                  <a16:creationId xmlns:a16="http://schemas.microsoft.com/office/drawing/2014/main" id="{E2BF0F62-2EC6-1E1F-BA85-BE2EDE4DF9DD}"/>
                </a:ext>
              </a:extLst>
            </p:cNvPr>
            <p:cNvSpPr/>
            <p:nvPr/>
          </p:nvSpPr>
          <p:spPr>
            <a:xfrm>
              <a:off x="524375" y="2335650"/>
              <a:ext cx="847800" cy="203700"/>
            </a:xfrm>
            <a:prstGeom prst="roundRect">
              <a:avLst>
                <a:gd name="adj" fmla="val 16667"/>
              </a:avLst>
            </a:prstGeom>
            <a:solidFill>
              <a:srgbClr val="7E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Londrina Solid Light"/>
                  <a:ea typeface="Londrina Solid Light"/>
                  <a:cs typeface="Londrina Solid Light"/>
                  <a:sym typeface="Londrina Solid Light"/>
                </a:rPr>
                <a:t>LED lights</a:t>
              </a:r>
              <a:endParaRPr sz="1300">
                <a:solidFill>
                  <a:srgbClr val="FFFFFF"/>
                </a:solidFill>
                <a:latin typeface="Londrina Solid Light"/>
                <a:ea typeface="Londrina Solid Light"/>
                <a:cs typeface="Londrina Solid Light"/>
                <a:sym typeface="Londrina Solid Light"/>
              </a:endParaRPr>
            </a:p>
          </p:txBody>
        </p:sp>
        <p:sp>
          <p:nvSpPr>
            <p:cNvPr id="40" name="Google Shape;334;p8">
              <a:extLst>
                <a:ext uri="{FF2B5EF4-FFF2-40B4-BE49-F238E27FC236}">
                  <a16:creationId xmlns:a16="http://schemas.microsoft.com/office/drawing/2014/main" id="{1E373159-DB84-4C6F-BB64-63F60A7A5975}"/>
                </a:ext>
              </a:extLst>
            </p:cNvPr>
            <p:cNvSpPr/>
            <p:nvPr/>
          </p:nvSpPr>
          <p:spPr>
            <a:xfrm>
              <a:off x="3876425" y="2013675"/>
              <a:ext cx="714900" cy="203700"/>
            </a:xfrm>
            <a:prstGeom prst="roundRect">
              <a:avLst>
                <a:gd name="adj" fmla="val 16667"/>
              </a:avLst>
            </a:prstGeom>
            <a:solidFill>
              <a:srgbClr val="7E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Londrina Solid Light"/>
                  <a:ea typeface="Londrina Solid Light"/>
                  <a:cs typeface="Londrina Solid Light"/>
                  <a:sym typeface="Londrina Solid Light"/>
                </a:rPr>
                <a:t>Buttons</a:t>
              </a:r>
              <a:endParaRPr sz="13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sp>
          <p:nvSpPr>
            <p:cNvPr id="41" name="Google Shape;335;p8">
              <a:extLst>
                <a:ext uri="{FF2B5EF4-FFF2-40B4-BE49-F238E27FC236}">
                  <a16:creationId xmlns:a16="http://schemas.microsoft.com/office/drawing/2014/main" id="{EE822190-0999-0F4F-83F1-002D003ED6A7}"/>
                </a:ext>
              </a:extLst>
            </p:cNvPr>
            <p:cNvSpPr/>
            <p:nvPr/>
          </p:nvSpPr>
          <p:spPr>
            <a:xfrm>
              <a:off x="3758650" y="1313575"/>
              <a:ext cx="930000" cy="203700"/>
            </a:xfrm>
            <a:prstGeom prst="roundRect">
              <a:avLst>
                <a:gd name="adj" fmla="val 16667"/>
              </a:avLst>
            </a:prstGeom>
            <a:solidFill>
              <a:srgbClr val="7E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Londrina Solid Light"/>
                  <a:ea typeface="Londrina Solid Light"/>
                  <a:cs typeface="Londrina Solid Light"/>
                  <a:sym typeface="Londrina Solid Light"/>
                </a:rPr>
                <a:t>Microphone</a:t>
              </a:r>
              <a:endParaRPr sz="13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sp>
          <p:nvSpPr>
            <p:cNvPr id="42" name="Google Shape;336;p8">
              <a:extLst>
                <a:ext uri="{FF2B5EF4-FFF2-40B4-BE49-F238E27FC236}">
                  <a16:creationId xmlns:a16="http://schemas.microsoft.com/office/drawing/2014/main" id="{C9245185-F38E-6225-4652-FC95EA288D0B}"/>
                </a:ext>
              </a:extLst>
            </p:cNvPr>
            <p:cNvSpPr/>
            <p:nvPr/>
          </p:nvSpPr>
          <p:spPr>
            <a:xfrm>
              <a:off x="5196175" y="1126950"/>
              <a:ext cx="591000" cy="203700"/>
            </a:xfrm>
            <a:prstGeom prst="roundRect">
              <a:avLst>
                <a:gd name="adj" fmla="val 16667"/>
              </a:avLst>
            </a:prstGeom>
            <a:solidFill>
              <a:srgbClr val="7E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Londrina Solid Light"/>
                  <a:ea typeface="Londrina Solid Light"/>
                  <a:cs typeface="Londrina Solid Light"/>
                  <a:sym typeface="Londrina Solid Light"/>
                </a:rPr>
                <a:t>Radio</a:t>
              </a:r>
              <a:endParaRPr sz="13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sp>
          <p:nvSpPr>
            <p:cNvPr id="43" name="Google Shape;337;p8">
              <a:extLst>
                <a:ext uri="{FF2B5EF4-FFF2-40B4-BE49-F238E27FC236}">
                  <a16:creationId xmlns:a16="http://schemas.microsoft.com/office/drawing/2014/main" id="{1F97DE36-0C37-0428-7BFE-0EDB9890D028}"/>
                </a:ext>
              </a:extLst>
            </p:cNvPr>
            <p:cNvSpPr/>
            <p:nvPr/>
          </p:nvSpPr>
          <p:spPr>
            <a:xfrm>
              <a:off x="7300575" y="3445025"/>
              <a:ext cx="714900" cy="203700"/>
            </a:xfrm>
            <a:prstGeom prst="roundRect">
              <a:avLst>
                <a:gd name="adj" fmla="val 16667"/>
              </a:avLst>
            </a:prstGeom>
            <a:solidFill>
              <a:srgbClr val="7E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Londrina Solid Light"/>
                  <a:ea typeface="Londrina Solid Light"/>
                  <a:cs typeface="Londrina Solid Light"/>
                  <a:sym typeface="Londrina Solid Light"/>
                </a:rPr>
                <a:t>Speaker</a:t>
              </a:r>
              <a:endParaRPr sz="13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sp>
          <p:nvSpPr>
            <p:cNvPr id="44" name="Google Shape;338;p8">
              <a:extLst>
                <a:ext uri="{FF2B5EF4-FFF2-40B4-BE49-F238E27FC236}">
                  <a16:creationId xmlns:a16="http://schemas.microsoft.com/office/drawing/2014/main" id="{03E64474-ED1B-F6AC-5E17-250287EB1874}"/>
                </a:ext>
              </a:extLst>
            </p:cNvPr>
            <p:cNvSpPr/>
            <p:nvPr/>
          </p:nvSpPr>
          <p:spPr>
            <a:xfrm>
              <a:off x="4852275" y="1840800"/>
              <a:ext cx="1047900" cy="203700"/>
            </a:xfrm>
            <a:prstGeom prst="roundRect">
              <a:avLst>
                <a:gd name="adj" fmla="val 16667"/>
              </a:avLst>
            </a:prstGeom>
            <a:solidFill>
              <a:srgbClr val="7E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Londrina Solid Light"/>
                  <a:ea typeface="Londrina Solid Light"/>
                  <a:cs typeface="Londrina Solid Light"/>
                  <a:sym typeface="Londrina Solid Light"/>
                </a:rPr>
                <a:t>Thermometer</a:t>
              </a:r>
              <a:endParaRPr sz="1300">
                <a:solidFill>
                  <a:srgbClr val="FFFFFF"/>
                </a:solidFill>
                <a:latin typeface="Londrina Solid Light"/>
                <a:ea typeface="Londrina Solid Light"/>
                <a:cs typeface="Londrina Solid Light"/>
                <a:sym typeface="Londrina Solid Light"/>
              </a:endParaRPr>
            </a:p>
          </p:txBody>
        </p:sp>
        <p:sp>
          <p:nvSpPr>
            <p:cNvPr id="45" name="Google Shape;339;p8">
              <a:extLst>
                <a:ext uri="{FF2B5EF4-FFF2-40B4-BE49-F238E27FC236}">
                  <a16:creationId xmlns:a16="http://schemas.microsoft.com/office/drawing/2014/main" id="{2AE2DE14-E0A6-DF88-36F8-3CE631027AE5}"/>
                </a:ext>
              </a:extLst>
            </p:cNvPr>
            <p:cNvSpPr/>
            <p:nvPr/>
          </p:nvSpPr>
          <p:spPr>
            <a:xfrm>
              <a:off x="5090725" y="2441075"/>
              <a:ext cx="801900" cy="203700"/>
            </a:xfrm>
            <a:prstGeom prst="roundRect">
              <a:avLst>
                <a:gd name="adj" fmla="val 16667"/>
              </a:avLst>
            </a:prstGeom>
            <a:solidFill>
              <a:srgbClr val="7E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Londrina Solid Light"/>
                  <a:ea typeface="Londrina Solid Light"/>
                  <a:cs typeface="Londrina Solid Light"/>
                  <a:sym typeface="Londrina Solid Light"/>
                </a:rPr>
                <a:t>Compass</a:t>
              </a:r>
              <a:endParaRPr sz="13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  <p:sp>
          <p:nvSpPr>
            <p:cNvPr id="46" name="Google Shape;340;p8">
              <a:extLst>
                <a:ext uri="{FF2B5EF4-FFF2-40B4-BE49-F238E27FC236}">
                  <a16:creationId xmlns:a16="http://schemas.microsoft.com/office/drawing/2014/main" id="{6799D967-E1F6-0A7C-545F-0ED17F588C15}"/>
                </a:ext>
              </a:extLst>
            </p:cNvPr>
            <p:cNvSpPr/>
            <p:nvPr/>
          </p:nvSpPr>
          <p:spPr>
            <a:xfrm>
              <a:off x="4784675" y="3038825"/>
              <a:ext cx="1118700" cy="203700"/>
            </a:xfrm>
            <a:prstGeom prst="roundRect">
              <a:avLst>
                <a:gd name="adj" fmla="val 16667"/>
              </a:avLst>
            </a:prstGeom>
            <a:solidFill>
              <a:srgbClr val="7E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Londrina Solid Light"/>
                  <a:ea typeface="Londrina Solid Light"/>
                  <a:cs typeface="Londrina Solid Light"/>
                  <a:sym typeface="Londrina Solid Light"/>
                </a:rPr>
                <a:t>Accelerometer</a:t>
              </a:r>
              <a:endParaRPr sz="1300">
                <a:solidFill>
                  <a:srgbClr val="FFFFFF"/>
                </a:solidFill>
                <a:latin typeface="Londrina Solid"/>
                <a:ea typeface="Londrina Solid"/>
                <a:cs typeface="Londrina Solid"/>
                <a:sym typeface="Londrina Solid"/>
              </a:endParaRPr>
            </a:p>
          </p:txBody>
        </p:sp>
      </p:grpSp>
      <p:cxnSp>
        <p:nvCxnSpPr>
          <p:cNvPr id="49" name="Google Shape;341;p8">
            <a:extLst>
              <a:ext uri="{FF2B5EF4-FFF2-40B4-BE49-F238E27FC236}">
                <a16:creationId xmlns:a16="http://schemas.microsoft.com/office/drawing/2014/main" id="{2CDC2BBF-4554-85D8-D43F-20F83AFD2E33}"/>
              </a:ext>
            </a:extLst>
          </p:cNvPr>
          <p:cNvCxnSpPr/>
          <p:nvPr/>
        </p:nvCxnSpPr>
        <p:spPr>
          <a:xfrm rot="10800000" flipH="1">
            <a:off x="4073825" y="2133775"/>
            <a:ext cx="6900" cy="235800"/>
          </a:xfrm>
          <a:prstGeom prst="straightConnector1">
            <a:avLst/>
          </a:prstGeom>
          <a:noFill/>
          <a:ln w="19050" cap="flat" cmpd="sng">
            <a:solidFill>
              <a:srgbClr val="E7438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017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title"/>
          </p:nvPr>
        </p:nvSpPr>
        <p:spPr>
          <a:xfrm>
            <a:off x="479425" y="478302"/>
            <a:ext cx="11233150" cy="512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Brainstorming</a:t>
            </a:r>
            <a:endParaRPr dirty="0"/>
          </a:p>
        </p:txBody>
      </p:sp>
      <p:sp>
        <p:nvSpPr>
          <p:cNvPr id="347" name="Google Shape;347;p54"/>
          <p:cNvSpPr txBox="1">
            <a:spLocks noGrp="1"/>
          </p:cNvSpPr>
          <p:nvPr>
            <p:ph type="body" idx="1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48" name="Google Shape;348;p54" descr="Wireless Remote Control with micro:bit"/>
          <p:cNvPicPr preferRelativeResize="0"/>
          <p:nvPr/>
        </p:nvPicPr>
        <p:blipFill rotWithShape="1">
          <a:blip r:embed="rId3">
            <a:alphaModFix/>
          </a:blip>
          <a:srcRect l="14342" t="19975" r="7151" b="-6964"/>
          <a:stretch/>
        </p:blipFill>
        <p:spPr>
          <a:xfrm>
            <a:off x="6430174" y="3967573"/>
            <a:ext cx="3838424" cy="241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4" descr="Top 10 Micro:Bit Projects in 2021 | All3DP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06072" y="991131"/>
            <a:ext cx="3749537" cy="251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4" descr="micro:bit Projects - Brown Dog Gadgets Guid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425" y="991131"/>
            <a:ext cx="3361574" cy="2517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4" descr="Makey Makey and micro:bit Power Glove – Joylabz Official Makey Makey Sto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55738" y="3967573"/>
            <a:ext cx="3356095" cy="2233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4B7C-9C3F-11AD-E618-93C002EF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Makecode</a:t>
            </a:r>
            <a:r>
              <a:rPr lang="en-US" dirty="0"/>
              <a:t> (</a:t>
            </a:r>
            <a:r>
              <a:rPr lang="en-US" dirty="0" err="1"/>
              <a:t>makecode.microbit.org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D0A44-85EF-9A94-1D27-3A9300B12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3745282"/>
            <a:ext cx="7950589" cy="2517732"/>
          </a:xfrm>
        </p:spPr>
        <p:txBody>
          <a:bodyPr/>
          <a:lstStyle/>
          <a:p>
            <a:r>
              <a:rPr lang="en-US" dirty="0"/>
              <a:t>Microsoft </a:t>
            </a:r>
            <a:r>
              <a:rPr lang="en-US" dirty="0" err="1"/>
              <a:t>MakeCode</a:t>
            </a:r>
            <a:r>
              <a:rPr lang="en-US" dirty="0"/>
              <a:t> is a building block-based programming environment.</a:t>
            </a:r>
          </a:p>
          <a:p>
            <a:r>
              <a:rPr lang="en-US" dirty="0"/>
              <a:t>Intuitive operation with powerful features allows the </a:t>
            </a:r>
            <a:r>
              <a:rPr lang="en-US" dirty="0" err="1"/>
              <a:t>micro:bit</a:t>
            </a:r>
            <a:r>
              <a:rPr lang="en-US" dirty="0"/>
              <a:t> respond to various inputs and switch to JavaScript and Python, making it in a free platform for learning programming.</a:t>
            </a:r>
          </a:p>
          <a:p>
            <a:endParaRPr lang="en-US" dirty="0"/>
          </a:p>
        </p:txBody>
      </p:sp>
      <p:pic>
        <p:nvPicPr>
          <p:cNvPr id="4" name="Google Shape;358;p9">
            <a:extLst>
              <a:ext uri="{FF2B5EF4-FFF2-40B4-BE49-F238E27FC236}">
                <a16:creationId xmlns:a16="http://schemas.microsoft.com/office/drawing/2014/main" id="{96703A56-D127-5C3A-8A30-35C335E051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4116" y="1350275"/>
            <a:ext cx="9585908" cy="22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9;p9">
            <a:extLst>
              <a:ext uri="{FF2B5EF4-FFF2-40B4-BE49-F238E27FC236}">
                <a16:creationId xmlns:a16="http://schemas.microsoft.com/office/drawing/2014/main" id="{7DFE312A-338A-D301-7858-DF17DA5345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0327" y="3845365"/>
            <a:ext cx="2858435" cy="1839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307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959BC-C229-052A-55DF-DE3234C60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language as English (</a:t>
            </a:r>
            <a:r>
              <a:rPr lang="en-US" dirty="0" err="1"/>
              <a:t>makecode.microbit.org</a:t>
            </a:r>
            <a:r>
              <a:rPr lang="en-US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046DB-ACE9-2D1D-EEB9-12778EA27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the Setting Icon to change language</a:t>
            </a:r>
          </a:p>
          <a:p>
            <a:endParaRPr lang="en-US" dirty="0"/>
          </a:p>
        </p:txBody>
      </p:sp>
      <p:pic>
        <p:nvPicPr>
          <p:cNvPr id="4" name="Google Shape;365;p10">
            <a:extLst>
              <a:ext uri="{FF2B5EF4-FFF2-40B4-BE49-F238E27FC236}">
                <a16:creationId xmlns:a16="http://schemas.microsoft.com/office/drawing/2014/main" id="{DB767400-EA5C-2E0D-3598-9F66070CC2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9415" y="1690276"/>
            <a:ext cx="10926518" cy="4691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86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A051-3B84-2645-B16C-8462D34B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Setting language as 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English </a:t>
            </a:r>
            <a:r>
              <a:rPr lang="en-US" sz="2800" b="0" i="0" u="none" strike="noStrike" cap="none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2800" b="0" i="0" u="sng" strike="noStrike" cap="none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makecode.microbit.org</a:t>
            </a:r>
            <a:r>
              <a:rPr lang="en-US" sz="2800" b="0" i="0" u="none" strike="noStrike" cap="none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694C0-DEE9-E144-91CB-463865B44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the Setting Icon to change language</a:t>
            </a:r>
          </a:p>
          <a:p>
            <a:endParaRPr lang="en-US" dirty="0"/>
          </a:p>
        </p:txBody>
      </p:sp>
      <p:pic>
        <p:nvPicPr>
          <p:cNvPr id="4" name="Google Shape;373;p11">
            <a:extLst>
              <a:ext uri="{FF2B5EF4-FFF2-40B4-BE49-F238E27FC236}">
                <a16:creationId xmlns:a16="http://schemas.microsoft.com/office/drawing/2014/main" id="{C7E505E4-2AF8-45A5-B1F0-5B8AEEDD336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542" y="1803747"/>
            <a:ext cx="10672915" cy="4684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802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1CDA5-F319-DED6-875D-EAF651761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micro:bit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Classroom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FF126-48D1-E211-F313-51DA39AEC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131254"/>
            <a:ext cx="11233150" cy="494833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Google Shape;378;p14">
            <a:extLst>
              <a:ext uri="{FF2B5EF4-FFF2-40B4-BE49-F238E27FC236}">
                <a16:creationId xmlns:a16="http://schemas.microsoft.com/office/drawing/2014/main" id="{28A2980C-8D85-A531-E12E-9CC06CBCED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8874" y="1131010"/>
            <a:ext cx="44450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79;p14">
            <a:extLst>
              <a:ext uri="{FF2B5EF4-FFF2-40B4-BE49-F238E27FC236}">
                <a16:creationId xmlns:a16="http://schemas.microsoft.com/office/drawing/2014/main" id="{C5C52493-A44E-C30E-96E2-27CBAEAFFE1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4924" y="4223106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0;p14">
            <a:hlinkClick r:id="rId4"/>
            <a:extLst>
              <a:ext uri="{FF2B5EF4-FFF2-40B4-BE49-F238E27FC236}">
                <a16:creationId xmlns:a16="http://schemas.microsoft.com/office/drawing/2014/main" id="{FD872F2C-81D6-8126-E622-891A301B7A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889"/>
          <a:stretch/>
        </p:blipFill>
        <p:spPr>
          <a:xfrm>
            <a:off x="6777342" y="4126543"/>
            <a:ext cx="4935233" cy="23267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82;p14">
            <a:extLst>
              <a:ext uri="{FF2B5EF4-FFF2-40B4-BE49-F238E27FC236}">
                <a16:creationId xmlns:a16="http://schemas.microsoft.com/office/drawing/2014/main" id="{746C2461-2F99-BC19-66D1-BBD6961357D0}"/>
              </a:ext>
            </a:extLst>
          </p:cNvPr>
          <p:cNvSpPr txBox="1"/>
          <p:nvPr/>
        </p:nvSpPr>
        <p:spPr>
          <a:xfrm>
            <a:off x="2253274" y="3048164"/>
            <a:ext cx="7336200" cy="14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micro:bit Classroom </a:t>
            </a:r>
            <a:endParaRPr sz="36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808222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B4B1-F700-4869-E4A9-045F7187A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micro:bit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Classroom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65E27-1FEB-21D6-2CD1-20267BFBC7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388;p15">
            <a:extLst>
              <a:ext uri="{FF2B5EF4-FFF2-40B4-BE49-F238E27FC236}">
                <a16:creationId xmlns:a16="http://schemas.microsoft.com/office/drawing/2014/main" id="{8F168385-FC87-6A5F-24CB-4478A5B879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05176" y="1002502"/>
            <a:ext cx="7126268" cy="45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89;p15">
            <a:extLst>
              <a:ext uri="{FF2B5EF4-FFF2-40B4-BE49-F238E27FC236}">
                <a16:creationId xmlns:a16="http://schemas.microsoft.com/office/drawing/2014/main" id="{711AD54A-5DC5-0244-D9A5-C9630DDE768D}"/>
              </a:ext>
            </a:extLst>
          </p:cNvPr>
          <p:cNvSpPr txBox="1"/>
          <p:nvPr/>
        </p:nvSpPr>
        <p:spPr>
          <a:xfrm>
            <a:off x="2705174" y="5967950"/>
            <a:ext cx="675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For teacher to creat a classroom </a:t>
            </a:r>
            <a:r>
              <a:rPr lang="en-US" sz="16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r>
              <a:rPr lang="en-US" sz="1600" b="1" i="0" u="sng" strike="noStrike" cap="none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3"/>
              </a:rPr>
              <a:t>https://classroom.microbit.org/</a:t>
            </a:r>
            <a:endParaRPr sz="1600" b="1" i="0" u="none" strike="noStrike" cap="none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75435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Are These?</a:t>
            </a:r>
            <a:endParaRPr/>
          </a:p>
        </p:txBody>
      </p:sp>
      <p:pic>
        <p:nvPicPr>
          <p:cNvPr id="180" name="Google Shape;180;p43" descr="Android, mobile, phone, smartphone Free Icon of Colored Hand Phone Ic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7952" y="1091968"/>
            <a:ext cx="2164444" cy="21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3" descr="Robot arm Icons - 3,486 free vector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9066" y="1083603"/>
            <a:ext cx="2172809" cy="21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6796" y="3624492"/>
            <a:ext cx="3079750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3" descr="Camera, camera element, cmos, electronicparts, image sensor, part icon -  Download on Iconfind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7952" y="3675106"/>
            <a:ext cx="2863034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3" descr="Fitness Tracker Icon, Isometric 3d Style Stock Vector - Illustration of  fitbit, healthcare: 7943658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6796" y="1208981"/>
            <a:ext cx="2377641" cy="237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3" descr="扫地机器人图标-有SVG,PNG,EPS格式-寻图标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33917" y="3863765"/>
            <a:ext cx="2460007" cy="246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28331-A29B-8BD5-D382-AFAEEEE9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micro:bit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Classroom How to join the classroom?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659FC-4F66-0B59-CF5A-792D0139D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</a:t>
            </a:r>
            <a:r>
              <a:rPr lang="en-US" u="sng" dirty="0">
                <a:solidFill>
                  <a:schemeClr val="hlink"/>
                </a:solidFill>
                <a:hlinkClick r:id="rId2"/>
              </a:rPr>
              <a:t>https://classroom.microbit.org/joinactivity</a:t>
            </a:r>
            <a:endParaRPr lang="en-US" dirty="0"/>
          </a:p>
          <a:p>
            <a:endParaRPr lang="en-US" dirty="0"/>
          </a:p>
        </p:txBody>
      </p:sp>
      <p:pic>
        <p:nvPicPr>
          <p:cNvPr id="4" name="Google Shape;396;p16">
            <a:extLst>
              <a:ext uri="{FF2B5EF4-FFF2-40B4-BE49-F238E27FC236}">
                <a16:creationId xmlns:a16="http://schemas.microsoft.com/office/drawing/2014/main" id="{49AEA150-E543-DCC0-AD96-0DE0BE6FC5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76" y="1801126"/>
            <a:ext cx="8555324" cy="432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78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C8AF-AFA2-2859-B7DD-5310F191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micro:bit</a:t>
            </a:r>
            <a:r>
              <a:rPr lang="en-US" dirty="0"/>
              <a:t> Classroom How to type in password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2CBDA-6674-2882-BFAD-7298A89873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For Teacher :  Open the classroom joining details for students</a:t>
            </a:r>
          </a:p>
          <a:p>
            <a:r>
              <a:rPr lang="en-US" dirty="0"/>
              <a:t>(2) For Student  : Choose the same as the teacher’s password (color, animal, transport and object.) </a:t>
            </a:r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4" name="Google Shape;403;p17">
            <a:extLst>
              <a:ext uri="{FF2B5EF4-FFF2-40B4-BE49-F238E27FC236}">
                <a16:creationId xmlns:a16="http://schemas.microsoft.com/office/drawing/2014/main" id="{B0B02CF8-763A-3D0D-C4B9-3378F2A5B71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01401" y="2967531"/>
            <a:ext cx="5649065" cy="28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04;p17">
            <a:extLst>
              <a:ext uri="{FF2B5EF4-FFF2-40B4-BE49-F238E27FC236}">
                <a16:creationId xmlns:a16="http://schemas.microsoft.com/office/drawing/2014/main" id="{FEA990E3-930B-DBCF-D217-658B0B295CAE}"/>
              </a:ext>
            </a:extLst>
          </p:cNvPr>
          <p:cNvSpPr txBox="1"/>
          <p:nvPr/>
        </p:nvSpPr>
        <p:spPr>
          <a:xfrm>
            <a:off x="6953575" y="5596250"/>
            <a:ext cx="5649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1800" b="1">
                <a:solidFill>
                  <a:schemeClr val="dk1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This is a sample view</a:t>
            </a:r>
            <a:endParaRPr sz="1800" b="1" i="0" u="none" strike="noStrike" cap="none">
              <a:solidFill>
                <a:schemeClr val="dk1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" name="Google Shape;405;p17">
            <a:extLst>
              <a:ext uri="{FF2B5EF4-FFF2-40B4-BE49-F238E27FC236}">
                <a16:creationId xmlns:a16="http://schemas.microsoft.com/office/drawing/2014/main" id="{18F9E60A-B4DA-AEA7-D9C2-4800FC8C2E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0027" t="15865" r="20187" b="24666"/>
          <a:stretch/>
        </p:blipFill>
        <p:spPr>
          <a:xfrm>
            <a:off x="479417" y="3264392"/>
            <a:ext cx="5074930" cy="29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06;p17">
            <a:extLst>
              <a:ext uri="{FF2B5EF4-FFF2-40B4-BE49-F238E27FC236}">
                <a16:creationId xmlns:a16="http://schemas.microsoft.com/office/drawing/2014/main" id="{E3E7B9DD-9B31-5302-9EFB-7416575E5406}"/>
              </a:ext>
            </a:extLst>
          </p:cNvPr>
          <p:cNvSpPr txBox="1"/>
          <p:nvPr/>
        </p:nvSpPr>
        <p:spPr>
          <a:xfrm>
            <a:off x="1947675" y="2814125"/>
            <a:ext cx="213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Student’s View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407;p17">
            <a:extLst>
              <a:ext uri="{FF2B5EF4-FFF2-40B4-BE49-F238E27FC236}">
                <a16:creationId xmlns:a16="http://schemas.microsoft.com/office/drawing/2014/main" id="{B7FB11A0-4D1B-6706-B2D9-877C9790F15E}"/>
              </a:ext>
            </a:extLst>
          </p:cNvPr>
          <p:cNvSpPr txBox="1"/>
          <p:nvPr/>
        </p:nvSpPr>
        <p:spPr>
          <a:xfrm>
            <a:off x="7761888" y="2413413"/>
            <a:ext cx="213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Teacher’s View</a:t>
            </a:r>
            <a:endParaRPr sz="24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3770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2FC6B-D77D-991C-6923-964945AB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micro:bit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Classroom_Type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in student’s name</a:t>
            </a:r>
            <a:b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u="sng" dirty="0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2"/>
              </a:rPr>
              <a:t>microbit.org/join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55B92-B852-B6A4-EEB1-AA24894A4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741118"/>
            <a:ext cx="11233150" cy="43783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413;p18">
            <a:extLst>
              <a:ext uri="{FF2B5EF4-FFF2-40B4-BE49-F238E27FC236}">
                <a16:creationId xmlns:a16="http://schemas.microsoft.com/office/drawing/2014/main" id="{1916ECA1-6CE8-4C00-EE86-DE8E3593BB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200" y="1820625"/>
            <a:ext cx="9860150" cy="4356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20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701A-8B9F-D738-BB17-DF76CB8BB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#1【on start】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v.s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. 【forever】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800E0-5D17-93A7-8DAC-A45C0B15F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420;gfd4eb200a3_1_0">
            <a:extLst>
              <a:ext uri="{FF2B5EF4-FFF2-40B4-BE49-F238E27FC236}">
                <a16:creationId xmlns:a16="http://schemas.microsoft.com/office/drawing/2014/main" id="{4B0FD9FC-0BAE-F483-2C0B-91A7C88FE77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2900" y="1864550"/>
            <a:ext cx="6248477" cy="39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1;gfd4eb200a3_1_0">
            <a:extLst>
              <a:ext uri="{FF2B5EF4-FFF2-40B4-BE49-F238E27FC236}">
                <a16:creationId xmlns:a16="http://schemas.microsoft.com/office/drawing/2014/main" id="{5EA5D801-C1B6-5028-4E2B-CBFD50ECAA4E}"/>
              </a:ext>
            </a:extLst>
          </p:cNvPr>
          <p:cNvSpPr txBox="1"/>
          <p:nvPr/>
        </p:nvSpPr>
        <p:spPr>
          <a:xfrm>
            <a:off x="1712900" y="1037900"/>
            <a:ext cx="5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How to make the heart keeps flashing?</a:t>
            </a:r>
            <a:endParaRPr sz="18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" name="Google Shape;422;gfd4eb200a3_1_0">
            <a:extLst>
              <a:ext uri="{FF2B5EF4-FFF2-40B4-BE49-F238E27FC236}">
                <a16:creationId xmlns:a16="http://schemas.microsoft.com/office/drawing/2014/main" id="{A840DC55-BDC9-7700-3CA5-B443074BB914}"/>
              </a:ext>
            </a:extLst>
          </p:cNvPr>
          <p:cNvSpPr txBox="1"/>
          <p:nvPr/>
        </p:nvSpPr>
        <p:spPr>
          <a:xfrm>
            <a:off x="7204435" y="622169"/>
            <a:ext cx="24768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microbit-start_forever__1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469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B035-4FF1-AD27-6CBB-BE0D93C8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Tips: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Delete and Undo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328ED-914B-23A1-2FBA-1FC3F1000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29;gf7721ea510_0_18">
            <a:extLst>
              <a:ext uri="{FF2B5EF4-FFF2-40B4-BE49-F238E27FC236}">
                <a16:creationId xmlns:a16="http://schemas.microsoft.com/office/drawing/2014/main" id="{3B00C563-24D4-91E9-05FA-7B727A99C154}"/>
              </a:ext>
            </a:extLst>
          </p:cNvPr>
          <p:cNvSpPr txBox="1"/>
          <p:nvPr/>
        </p:nvSpPr>
        <p:spPr>
          <a:xfrm>
            <a:off x="4584663" y="2041638"/>
            <a:ext cx="6209100" cy="3232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Delete</a:t>
            </a: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Drage the blocks to the menu area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，it will show a trach bin icon and then release it.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Or click the block and press</a:t>
            </a: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［Delete］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button.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Undo</a:t>
            </a: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：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Click the left arrow icon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Keyboard</a:t>
            </a: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［Ctrl］+［Z］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button.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" name="Google Shape;430;gf7721ea510_0_18">
            <a:extLst>
              <a:ext uri="{FF2B5EF4-FFF2-40B4-BE49-F238E27FC236}">
                <a16:creationId xmlns:a16="http://schemas.microsoft.com/office/drawing/2014/main" id="{62A00939-2387-B1B2-F2F8-2F1ECAC6321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7200" y="1131150"/>
            <a:ext cx="2903175" cy="51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32;gf7721ea510_0_18">
            <a:extLst>
              <a:ext uri="{FF2B5EF4-FFF2-40B4-BE49-F238E27FC236}">
                <a16:creationId xmlns:a16="http://schemas.microsoft.com/office/drawing/2014/main" id="{ACB6EBCF-D0B5-F8AB-4863-3B1A36B89C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20345155">
            <a:off x="1764975" y="4302039"/>
            <a:ext cx="2811624" cy="27856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120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7721ea510_0_24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Tips: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Makecode_Right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-click</a:t>
            </a: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rgbClr val="434343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0" name="Google Shape;440;gf7721ea510_0_24"/>
          <p:cNvSpPr txBox="1"/>
          <p:nvPr/>
        </p:nvSpPr>
        <p:spPr>
          <a:xfrm>
            <a:off x="6102200" y="2061900"/>
            <a:ext cx="5964300" cy="2678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C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Duplicate：</a:t>
            </a:r>
            <a:r>
              <a:rPr lang="en-US" sz="1800" b="1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Copy the block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Add Comment：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Keep some note for the block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Collapse Block：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Shorten the block struture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C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Delete Blocks：</a:t>
            </a:r>
            <a:r>
              <a:rPr lang="en-US" sz="1800" b="1"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Make the block disappear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Help：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Block’s funtions explantaion</a:t>
            </a:r>
            <a:endParaRPr sz="18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41" name="Google Shape;441;gf7721ea510_0_24"/>
          <p:cNvSpPr txBox="1"/>
          <p:nvPr/>
        </p:nvSpPr>
        <p:spPr>
          <a:xfrm>
            <a:off x="401225" y="1375175"/>
            <a:ext cx="813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1800" b="1">
                <a:latin typeface="Microsoft JhengHei"/>
                <a:ea typeface="Microsoft JhengHei"/>
                <a:cs typeface="Microsoft JhengHei"/>
                <a:sym typeface="Microsoft JhengHei"/>
              </a:rPr>
              <a:t> Mouse pointer on the block and do the right-click</a:t>
            </a:r>
            <a:endParaRPr sz="18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442" name="Google Shape;442;gf7721ea510_0_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625" y="2062150"/>
            <a:ext cx="324802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f7721ea510_0_24"/>
          <p:cNvPicPr preferRelativeResize="0"/>
          <p:nvPr/>
        </p:nvPicPr>
        <p:blipFill rotWithShape="1">
          <a:blip r:embed="rId4">
            <a:alphaModFix/>
          </a:blip>
          <a:srcRect l="25702" t="13224" r="23412" b="22918"/>
          <a:stretch/>
        </p:blipFill>
        <p:spPr>
          <a:xfrm>
            <a:off x="3998525" y="2061900"/>
            <a:ext cx="2037800" cy="25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Pair Your </a:t>
            </a:r>
            <a:r>
              <a:rPr lang="en-US" dirty="0" err="1"/>
              <a:t>micro:bit</a:t>
            </a:r>
            <a:r>
              <a:rPr lang="en-US" dirty="0"/>
              <a:t> to The Device</a:t>
            </a:r>
            <a:endParaRPr dirty="0"/>
          </a:p>
        </p:txBody>
      </p:sp>
      <p:sp>
        <p:nvSpPr>
          <p:cNvPr id="449" name="Google Shape;449;p55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450" name="Google Shape;450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29231" y="1246699"/>
            <a:ext cx="5873579" cy="509223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5"/>
          <p:cNvSpPr txBox="1"/>
          <p:nvPr/>
        </p:nvSpPr>
        <p:spPr>
          <a:xfrm>
            <a:off x="537091" y="4881990"/>
            <a:ext cx="3819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3000"/>
              <a:buFont typeface="Arial"/>
              <a:buNone/>
            </a:pPr>
            <a:r>
              <a:rPr lang="en-US" sz="2400" b="1" i="0" u="none" strike="noStrike" cap="none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2400" b="1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Click </a:t>
            </a:r>
            <a:r>
              <a:rPr lang="en-US" sz="2400" b="1" i="0" u="none" strike="noStrike" cap="none">
                <a:solidFill>
                  <a:srgbClr val="233A44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Connect device</a:t>
            </a:r>
            <a:endParaRPr sz="2400" b="1" i="0" u="none" strike="noStrike" cap="none">
              <a:solidFill>
                <a:srgbClr val="233A44"/>
              </a:solidFill>
              <a:highlight>
                <a:srgbClr val="FFFF00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52" name="Google Shape;452;p55"/>
          <p:cNvSpPr/>
          <p:nvPr/>
        </p:nvSpPr>
        <p:spPr>
          <a:xfrm>
            <a:off x="4085969" y="4964993"/>
            <a:ext cx="2067697" cy="3620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458" name="Google Shape;458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5" y="1171111"/>
            <a:ext cx="4962077" cy="251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425" y="3952649"/>
            <a:ext cx="4957626" cy="251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64504" y="1176527"/>
            <a:ext cx="5305425" cy="5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6"/>
          <p:cNvSpPr/>
          <p:nvPr/>
        </p:nvSpPr>
        <p:spPr>
          <a:xfrm>
            <a:off x="4621429" y="3204519"/>
            <a:ext cx="799069" cy="3952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6"/>
          <p:cNvSpPr/>
          <p:nvPr/>
        </p:nvSpPr>
        <p:spPr>
          <a:xfrm>
            <a:off x="9234616" y="5741770"/>
            <a:ext cx="1005081" cy="3952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6"/>
          <p:cNvSpPr/>
          <p:nvPr/>
        </p:nvSpPr>
        <p:spPr>
          <a:xfrm>
            <a:off x="4625545" y="6009505"/>
            <a:ext cx="799069" cy="39520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6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Pair your </a:t>
            </a:r>
            <a:r>
              <a:rPr lang="en-US" dirty="0" err="1"/>
              <a:t>micro:bit</a:t>
            </a:r>
            <a:r>
              <a:rPr lang="en-US" dirty="0"/>
              <a:t> to the device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f7721ea510_0_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575" y="975350"/>
            <a:ext cx="7967600" cy="52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f7721ea510_0_12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Download the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hex </a:t>
            </a: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file</a:t>
            </a:r>
            <a:endParaRPr dirty="0">
              <a:solidFill>
                <a:srgbClr val="C00000"/>
              </a:solidFill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472" name="Google Shape;472;gf7721ea510_0_12"/>
          <p:cNvSpPr txBox="1"/>
          <p:nvPr/>
        </p:nvSpPr>
        <p:spPr>
          <a:xfrm>
            <a:off x="0" y="4626875"/>
            <a:ext cx="3959700" cy="12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3000"/>
              <a:buFont typeface="Arial"/>
              <a:buNone/>
            </a:pPr>
            <a:r>
              <a:rPr lang="en-US" sz="2400" b="1" i="0" u="none" strike="noStrike" cap="none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</a:t>
            </a:r>
            <a:r>
              <a:rPr lang="en-US" sz="2400" b="1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Click the </a:t>
            </a:r>
            <a:r>
              <a:rPr lang="en-US" sz="2400" b="1" i="0" u="none" strike="noStrike" cap="none">
                <a:solidFill>
                  <a:srgbClr val="233A44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Download </a:t>
            </a:r>
            <a:r>
              <a:rPr lang="en-US" sz="2400" b="1" i="0" u="none" strike="noStrike" cap="none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button to down </a:t>
            </a:r>
            <a:r>
              <a:rPr lang="en-US" sz="2400" b="1">
                <a:solidFill>
                  <a:srgbClr val="233A4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the coding file</a:t>
            </a:r>
            <a:endParaRPr sz="2400" b="1" i="0" u="none" strike="noStrike" cap="none">
              <a:solidFill>
                <a:srgbClr val="233A4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3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f7721ea510_0_12"/>
          <p:cNvSpPr/>
          <p:nvPr/>
        </p:nvSpPr>
        <p:spPr>
          <a:xfrm>
            <a:off x="3910125" y="5777725"/>
            <a:ext cx="2260500" cy="5346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1A747-FE25-2F93-6964-08B5D2732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Makecode_How</a:t>
            </a:r>
            <a:r>
              <a:rPr lang="en-US" dirty="0"/>
              <a:t> to </a:t>
            </a:r>
            <a:r>
              <a:rPr lang="en-US" dirty="0">
                <a:solidFill>
                  <a:srgbClr val="CC0000"/>
                </a:solidFill>
              </a:rPr>
              <a:t>overwrite </a:t>
            </a:r>
            <a:r>
              <a:rPr lang="en-US" dirty="0" err="1">
                <a:solidFill>
                  <a:srgbClr val="CC0000"/>
                </a:solidFill>
              </a:rPr>
              <a:t>microbit’s</a:t>
            </a:r>
            <a:r>
              <a:rPr lang="en-US" dirty="0">
                <a:solidFill>
                  <a:srgbClr val="CC0000"/>
                </a:solidFill>
              </a:rPr>
              <a:t>  program?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176A6-A017-F9F1-091F-8259DDC9E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Step (1) Use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USB</a:t>
            </a:r>
            <a:r>
              <a:rPr 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cable :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One side for </a:t>
            </a:r>
            <a:r>
              <a:rPr lang="en-US" sz="2400" b="1" dirty="0"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micro USB</a:t>
            </a:r>
            <a:r>
              <a:rPr lang="en-US" sz="24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sz="2400" b="1" dirty="0">
                <a:highlight>
                  <a:srgbClr val="FFFF00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connector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the shorter side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lang="en-US"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the other side is for the regular USB input on the computer or laptop </a:t>
            </a:r>
            <a:r>
              <a:rPr lang="en-US" sz="24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(the longer side)</a:t>
            </a:r>
            <a:r>
              <a:rPr 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b="1" dirty="0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Step (2) Drag the hex file to the </a:t>
            </a:r>
            <a:r>
              <a:rPr lang="en-US" sz="2400" b="1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microbit</a:t>
            </a:r>
            <a:r>
              <a:rPr lang="en-US" sz="2400" b="1" dirty="0">
                <a:latin typeface="Microsoft JhengHei"/>
                <a:ea typeface="Microsoft JhengHei"/>
                <a:cs typeface="Microsoft JhengHei"/>
                <a:sym typeface="Microsoft JhengHei"/>
              </a:rPr>
              <a:t> storage and release it to overwrite the program.</a:t>
            </a:r>
          </a:p>
          <a:p>
            <a:endParaRPr lang="en-US" dirty="0"/>
          </a:p>
        </p:txBody>
      </p:sp>
      <p:pic>
        <p:nvPicPr>
          <p:cNvPr id="4" name="Google Shape;480;gf7721ea510_0_30">
            <a:extLst>
              <a:ext uri="{FF2B5EF4-FFF2-40B4-BE49-F238E27FC236}">
                <a16:creationId xmlns:a16="http://schemas.microsoft.com/office/drawing/2014/main" id="{68B38077-5D77-DB0D-4189-02E2AECFCE5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6250" y="2227064"/>
            <a:ext cx="4915872" cy="27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82;gf7721ea510_0_30">
            <a:extLst>
              <a:ext uri="{FF2B5EF4-FFF2-40B4-BE49-F238E27FC236}">
                <a16:creationId xmlns:a16="http://schemas.microsoft.com/office/drawing/2014/main" id="{CD5E83CB-0C4E-9203-5F5C-E2131240652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6275" y="2308515"/>
            <a:ext cx="2697508" cy="260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3236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237" y="385466"/>
            <a:ext cx="5969526" cy="64641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6467031" y="385466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Intelligence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(A)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4"/>
          <p:cNvSpPr txBox="1"/>
          <p:nvPr/>
        </p:nvSpPr>
        <p:spPr>
          <a:xfrm>
            <a:off x="9080763" y="4896015"/>
            <a:ext cx="2932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Agility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(R)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4"/>
          <p:cNvSpPr txBox="1"/>
          <p:nvPr/>
        </p:nvSpPr>
        <p:spPr>
          <a:xfrm>
            <a:off x="314694" y="4896015"/>
            <a:ext cx="2932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(M) E</a:t>
            </a: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fficiency</a:t>
            </a:r>
            <a:endParaRPr sz="36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d4eb200a3_1_21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Makecode</a:t>
            </a: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_</a:t>
            </a:r>
            <a:r>
              <a:rPr lang="en-US" b="1" dirty="0">
                <a:solidFill>
                  <a:srgbClr val="3C78D8"/>
                </a:solidFill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【</a:t>
            </a:r>
            <a:r>
              <a:rPr lang="en-US" b="1" dirty="0" err="1">
                <a:solidFill>
                  <a:srgbClr val="3C78D8"/>
                </a:solidFill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Basic】</a:t>
            </a:r>
            <a:r>
              <a:rPr lang="en-US" dirty="0" err="1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block</a:t>
            </a:r>
            <a:endParaRPr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</p:txBody>
      </p:sp>
      <p:pic>
        <p:nvPicPr>
          <p:cNvPr id="489" name="Google Shape;489;gfd4eb200a3_1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251" y="1648341"/>
            <a:ext cx="1959482" cy="143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gfd4eb200a3_1_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5112" y="3705433"/>
            <a:ext cx="2012350" cy="1592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fd4eb200a3_1_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47302" y="3694211"/>
            <a:ext cx="2012350" cy="161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fd4eb200a3_1_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89109" y="1672565"/>
            <a:ext cx="2457229" cy="138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fd4eb200a3_1_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65561" y="1407065"/>
            <a:ext cx="2012352" cy="159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fd4eb200a3_1_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79536" y="3737761"/>
            <a:ext cx="2111231" cy="15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fd4eb200a3_1_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97147" y="1399672"/>
            <a:ext cx="2012380" cy="160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fd4eb200a3_1_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71626" y="3182156"/>
            <a:ext cx="1586981" cy="243206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fd4eb200a3_1_21"/>
          <p:cNvSpPr txBox="1"/>
          <p:nvPr/>
        </p:nvSpPr>
        <p:spPr>
          <a:xfrm>
            <a:off x="2850867" y="3203626"/>
            <a:ext cx="512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b="1">
                <a:latin typeface="Microsoft JhengHei"/>
                <a:ea typeface="Microsoft JhengHei"/>
                <a:cs typeface="Microsoft JhengHei"/>
                <a:sym typeface="Microsoft JhengHei"/>
              </a:rPr>
              <a:t> it can show : alphabet, number, icon and symbol</a:t>
            </a:r>
            <a:endParaRPr sz="14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498" name="Google Shape;498;gfd4eb200a3_1_21"/>
          <p:cNvCxnSpPr/>
          <p:nvPr/>
        </p:nvCxnSpPr>
        <p:spPr>
          <a:xfrm>
            <a:off x="3993131" y="2592387"/>
            <a:ext cx="12900" cy="624600"/>
          </a:xfrm>
          <a:prstGeom prst="straightConnector1">
            <a:avLst/>
          </a:prstGeom>
          <a:noFill/>
          <a:ln w="9525" cap="flat" cmpd="sng">
            <a:solidFill>
              <a:srgbClr val="233A44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d4eb200a3_2_10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#2 </a:t>
            </a:r>
            <a:r>
              <a:rPr lang="en-US" dirty="0" err="1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Makecode</a:t>
            </a: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</a:t>
            </a:r>
            <a:r>
              <a:rPr lang="en-US" sz="3000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_ </a:t>
            </a: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Where are the button?</a:t>
            </a:r>
            <a:endParaRPr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05" name="Google Shape;505;gfd4eb200a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1977" y="2772084"/>
            <a:ext cx="3479482" cy="26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fd4eb200a3_2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8933" y="1750065"/>
            <a:ext cx="5443830" cy="436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gfd4eb200a3_2_10"/>
          <p:cNvSpPr txBox="1"/>
          <p:nvPr/>
        </p:nvSpPr>
        <p:spPr>
          <a:xfrm>
            <a:off x="8310966" y="1131153"/>
            <a:ext cx="232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microbit-press_A_B_AB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#3 </a:t>
            </a:r>
            <a:r>
              <a:rPr lang="en-US" dirty="0" err="1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Makecode</a:t>
            </a: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_ Make it moves</a:t>
            </a:r>
            <a:endParaRPr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</p:txBody>
      </p:sp>
      <p:pic>
        <p:nvPicPr>
          <p:cNvPr id="514" name="Google Shape;514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6200" y="263825"/>
            <a:ext cx="1644750" cy="64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598" y="1069952"/>
            <a:ext cx="1811275" cy="48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88269" y="2519818"/>
            <a:ext cx="2042239" cy="139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7" descr="A black and red rectangular object with red lights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2677" y="1651000"/>
            <a:ext cx="43942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7721ea510_0_6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#4 </a:t>
            </a:r>
            <a:r>
              <a:rPr lang="en-US" dirty="0" err="1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Makecode</a:t>
            </a: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_ Step Counter</a:t>
            </a:r>
            <a:endParaRPr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</p:txBody>
      </p:sp>
      <p:pic>
        <p:nvPicPr>
          <p:cNvPr id="524" name="Google Shape;524;gf7721ea510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3112" y="2424399"/>
            <a:ext cx="3285802" cy="26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f7721ea510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428" y="1131150"/>
            <a:ext cx="3291696" cy="506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f7721ea510_0_6" descr="A black square with red light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29100" y="2099188"/>
            <a:ext cx="3733800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E2BF-684B-4B56-592A-01897307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 </a:t>
            </a:r>
            <a:r>
              <a:rPr lang="en-US" dirty="0" err="1"/>
              <a:t>Makecode</a:t>
            </a:r>
            <a:r>
              <a:rPr lang="en-US" dirty="0"/>
              <a:t> _ Sound’s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E4072-3F60-D2EA-B2C2-30586AD1F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533;p58">
            <a:extLst>
              <a:ext uri="{FF2B5EF4-FFF2-40B4-BE49-F238E27FC236}">
                <a16:creationId xmlns:a16="http://schemas.microsoft.com/office/drawing/2014/main" id="{4BD690D3-4FE5-EFF7-5E71-290C82F385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54768" y="1129134"/>
            <a:ext cx="9816465" cy="5132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1767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87CB-00A5-31F9-A28E-86034247A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#6 </a:t>
            </a:r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 _ Finger-guessing game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9A4A7-4A29-314E-9DC9-D22F84C03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540;gf7721ea510_0_36">
            <a:extLst>
              <a:ext uri="{FF2B5EF4-FFF2-40B4-BE49-F238E27FC236}">
                <a16:creationId xmlns:a16="http://schemas.microsoft.com/office/drawing/2014/main" id="{A5AFC813-2CF4-4639-4E3A-0B3D180A9A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899" y="1012250"/>
            <a:ext cx="4694626" cy="53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41;gf7721ea510_0_36">
            <a:extLst>
              <a:ext uri="{FF2B5EF4-FFF2-40B4-BE49-F238E27FC236}">
                <a16:creationId xmlns:a16="http://schemas.microsoft.com/office/drawing/2014/main" id="{720AF384-3A58-5E86-59C0-EEBF9A17E6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878" r="14647"/>
          <a:stretch/>
        </p:blipFill>
        <p:spPr>
          <a:xfrm rot="10800000">
            <a:off x="8835026" y="2582975"/>
            <a:ext cx="2877549" cy="26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42;gf7721ea510_0_36" descr="A video game controller with a video play button&#10;&#10;Description automatically generated">
            <a:extLst>
              <a:ext uri="{FF2B5EF4-FFF2-40B4-BE49-F238E27FC236}">
                <a16:creationId xmlns:a16="http://schemas.microsoft.com/office/drawing/2014/main" id="{D1D7B0DE-8D4A-79A7-E244-282537FFD4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03630" y="2423216"/>
            <a:ext cx="3175000" cy="280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6695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EF74-23B0-BE0E-6BAE-84B82A2C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Microsoft JhengHei"/>
                <a:ea typeface="Microsoft JhengHei"/>
                <a:cs typeface="Microsoft JhengHei"/>
                <a:sym typeface="Microsoft JhengHei"/>
              </a:rPr>
              <a:t>Makecode</a:t>
            </a:r>
            <a:r>
              <a:rPr 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_ Get to know about Music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897DB-1E39-A9C1-37D1-305761E1C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oogle Shape;549;gf7721ea510_0_42" descr="初学钢琴，小心别混淆了唱名、音级与音名！_音阶">
            <a:extLst>
              <a:ext uri="{FF2B5EF4-FFF2-40B4-BE49-F238E27FC236}">
                <a16:creationId xmlns:a16="http://schemas.microsoft.com/office/drawing/2014/main" id="{C3584DB0-0BD2-8FDD-A79C-1BFD94A88C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0976" b="-6428"/>
          <a:stretch/>
        </p:blipFill>
        <p:spPr>
          <a:xfrm>
            <a:off x="2130490" y="1131151"/>
            <a:ext cx="6388500" cy="23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50;gf7721ea510_0_42">
            <a:extLst>
              <a:ext uri="{FF2B5EF4-FFF2-40B4-BE49-F238E27FC236}">
                <a16:creationId xmlns:a16="http://schemas.microsoft.com/office/drawing/2014/main" id="{AD89E4B2-CCF1-D4E5-3E40-203406C93EE5}"/>
              </a:ext>
            </a:extLst>
          </p:cNvPr>
          <p:cNvSpPr txBox="1"/>
          <p:nvPr/>
        </p:nvSpPr>
        <p:spPr>
          <a:xfrm>
            <a:off x="11600" y="2211350"/>
            <a:ext cx="21189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pitch names</a:t>
            </a:r>
            <a:endParaRPr sz="16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syllable names</a:t>
            </a:r>
            <a:endParaRPr sz="16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sheet music</a:t>
            </a:r>
            <a:endParaRPr sz="16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" name="Google Shape;551;gf7721ea510_0_42" descr="謬思樂想MUSILISHART ~: 音名、唱名與簡譜(樂理初中階)">
            <a:extLst>
              <a:ext uri="{FF2B5EF4-FFF2-40B4-BE49-F238E27FC236}">
                <a16:creationId xmlns:a16="http://schemas.microsoft.com/office/drawing/2014/main" id="{E353B4E3-4025-A0CF-7941-7B02FFCC72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3434"/>
          <a:stretch/>
        </p:blipFill>
        <p:spPr>
          <a:xfrm>
            <a:off x="2230307" y="3663038"/>
            <a:ext cx="6264323" cy="2538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552;gf7721ea510_0_42">
            <a:extLst>
              <a:ext uri="{FF2B5EF4-FFF2-40B4-BE49-F238E27FC236}">
                <a16:creationId xmlns:a16="http://schemas.microsoft.com/office/drawing/2014/main" id="{02B9D428-E013-A9F0-219D-C1B0C03C9B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0899" y="1131151"/>
            <a:ext cx="2888666" cy="231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948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f7721ea510_1_3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425" y="1411435"/>
            <a:ext cx="7871506" cy="378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f7721ea510_1_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7650" y="332999"/>
            <a:ext cx="2777100" cy="9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gf7721ea510_1_393"/>
          <p:cNvCxnSpPr/>
          <p:nvPr/>
        </p:nvCxnSpPr>
        <p:spPr>
          <a:xfrm rot="10800000" flipH="1">
            <a:off x="4894582" y="1961157"/>
            <a:ext cx="594600" cy="3651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0" name="Google Shape;560;gf7721ea510_1_393"/>
          <p:cNvSpPr txBox="1"/>
          <p:nvPr/>
        </p:nvSpPr>
        <p:spPr>
          <a:xfrm>
            <a:off x="5489175" y="1619400"/>
            <a:ext cx="6553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1900" b="1">
                <a:latin typeface="Microsoft JhengHei"/>
                <a:ea typeface="Microsoft JhengHei"/>
                <a:cs typeface="Microsoft JhengHei"/>
                <a:sym typeface="Microsoft JhengHei"/>
              </a:rPr>
              <a:t>  Number represent the sound of frequency</a:t>
            </a:r>
            <a:endParaRPr sz="1900" b="1" u="sng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cxnSp>
        <p:nvCxnSpPr>
          <p:cNvPr id="561" name="Google Shape;561;gf7721ea510_1_393"/>
          <p:cNvCxnSpPr/>
          <p:nvPr/>
        </p:nvCxnSpPr>
        <p:spPr>
          <a:xfrm>
            <a:off x="5437258" y="4996927"/>
            <a:ext cx="1095300" cy="5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62" name="Google Shape;562;gf7721ea510_1_393"/>
          <p:cNvSpPr txBox="1"/>
          <p:nvPr/>
        </p:nvSpPr>
        <p:spPr>
          <a:xfrm>
            <a:off x="6448856" y="5431744"/>
            <a:ext cx="3854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</a:t>
            </a:r>
            <a:r>
              <a:rPr lang="en-US" sz="1900" b="1">
                <a:latin typeface="Microsoft JhengHei"/>
                <a:ea typeface="Microsoft JhengHei"/>
                <a:cs typeface="Microsoft JhengHei"/>
                <a:sym typeface="Microsoft JhengHei"/>
              </a:rPr>
              <a:t>pitch names</a:t>
            </a:r>
            <a:endParaRPr sz="19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63" name="Google Shape;563;gf7721ea510_1_393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 _ Make a Music</a:t>
            </a:r>
            <a:endParaRPr sz="3000" b="1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gf7721ea510_1_4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710" y="2506674"/>
            <a:ext cx="7613969" cy="366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f7721ea510_1_40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3600" y="426492"/>
            <a:ext cx="3128500" cy="1060533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gf7721ea510_1_405"/>
          <p:cNvSpPr txBox="1"/>
          <p:nvPr/>
        </p:nvSpPr>
        <p:spPr>
          <a:xfrm>
            <a:off x="2478275" y="5054156"/>
            <a:ext cx="7311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　低音(Low)    　</a:t>
            </a:r>
            <a:r>
              <a:rPr lang="en-US" sz="19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</a:t>
            </a:r>
            <a:r>
              <a:rPr lang="en-US" sz="1900" b="1" i="0" u="none" strike="noStrike" cap="none">
                <a:solidFill>
                  <a:srgbClr val="38761D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中音(Middle) </a:t>
            </a:r>
            <a:r>
              <a:rPr lang="en-US" sz="1900" b="1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     </a:t>
            </a:r>
            <a:r>
              <a:rPr lang="en-US" sz="19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　　</a:t>
            </a:r>
            <a:r>
              <a:rPr lang="en-US" sz="1900" b="1" i="0" u="none" strike="noStrike" cap="none">
                <a:solidFill>
                  <a:srgbClr val="000000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　</a:t>
            </a:r>
            <a:r>
              <a:rPr lang="en-US" sz="1900" b="1" i="0" u="none" strike="noStrike" cap="none">
                <a:solidFill>
                  <a:srgbClr val="CC0000"/>
                </a:solidFill>
                <a:highlight>
                  <a:schemeClr val="dk1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高音(High)</a:t>
            </a:r>
            <a:endParaRPr sz="1900" b="0" i="0" u="none" strike="noStrike" cap="non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f7721ea510_1_405"/>
          <p:cNvSpPr txBox="1"/>
          <p:nvPr/>
        </p:nvSpPr>
        <p:spPr>
          <a:xfrm>
            <a:off x="587824" y="1696700"/>
            <a:ext cx="10720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※Low、</a:t>
            </a:r>
            <a:r>
              <a:rPr lang="en-US" sz="2300" b="1" i="0" u="none" strike="noStrike" cap="none">
                <a:solidFill>
                  <a:srgbClr val="38761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Middle</a:t>
            </a:r>
            <a:r>
              <a:rPr lang="en-US" sz="23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、</a:t>
            </a:r>
            <a:r>
              <a:rPr lang="en-US" sz="2300" b="1" i="0" u="none" strike="noStrike" cap="none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High</a:t>
            </a:r>
            <a:r>
              <a:rPr lang="en-US" sz="23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all have</a:t>
            </a:r>
            <a:r>
              <a:rPr lang="en-US" sz="2300" b="1">
                <a:latin typeface="Microsoft JhengHei"/>
                <a:ea typeface="Microsoft JhengHei"/>
                <a:cs typeface="Microsoft JhengHei"/>
                <a:sym typeface="Microsoft JhengHei"/>
              </a:rPr>
              <a:t> a set of </a:t>
            </a:r>
            <a:r>
              <a:rPr lang="en-US" sz="23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CDEFGAB。</a:t>
            </a:r>
            <a:endParaRPr sz="2300" b="0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72" name="Google Shape;572;gf7721ea510_1_405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Makecode _ Free Style of Music</a:t>
            </a:r>
            <a:endParaRPr sz="3000" b="1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733" y="3940210"/>
            <a:ext cx="2188766" cy="210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53133" y="4248492"/>
            <a:ext cx="2117453" cy="721433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9"/>
          <p:cNvSpPr txBox="1"/>
          <p:nvPr/>
        </p:nvSpPr>
        <p:spPr>
          <a:xfrm>
            <a:off x="2853117" y="4825775"/>
            <a:ext cx="38520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 R</a:t>
            </a:r>
            <a:r>
              <a:rPr lang="en-US" sz="2500" b="1">
                <a:latin typeface="Microsoft JhengHei"/>
                <a:ea typeface="Microsoft JhengHei"/>
                <a:cs typeface="Microsoft JhengHei"/>
                <a:sym typeface="Microsoft JhengHei"/>
              </a:rPr>
              <a:t>est </a:t>
            </a:r>
            <a:r>
              <a:rPr lang="en-US" sz="2500" b="1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one beat</a:t>
            </a:r>
            <a:endParaRPr sz="2500" b="1" i="0" u="none" strike="noStrike" cap="none">
              <a:solidFill>
                <a:srgbClr val="CC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580" name="Google Shape;580;p59"/>
          <p:cNvSpPr txBox="1"/>
          <p:nvPr/>
        </p:nvSpPr>
        <p:spPr>
          <a:xfrm>
            <a:off x="543725" y="1706325"/>
            <a:ext cx="7307100" cy="147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CDEC </a:t>
            </a:r>
            <a:r>
              <a:rPr lang="en-US" sz="400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1beat</a:t>
            </a:r>
            <a:r>
              <a:rPr lang="en-US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CDEC </a:t>
            </a:r>
            <a:r>
              <a:rPr lang="en-US" sz="400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1beat </a:t>
            </a:r>
            <a:r>
              <a:rPr lang="en-US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EFG </a:t>
            </a:r>
            <a:r>
              <a:rPr lang="en-US" sz="4000">
                <a:solidFill>
                  <a:srgbClr val="CC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1beat</a:t>
            </a:r>
            <a:r>
              <a:rPr lang="en-US" sz="4000" b="0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EFG</a:t>
            </a:r>
            <a:endParaRPr sz="4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1" name="Google Shape;581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63625" y="297607"/>
            <a:ext cx="2885150" cy="644364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59"/>
          <p:cNvSpPr txBox="1">
            <a:spLocks noGrp="1"/>
          </p:cNvSpPr>
          <p:nvPr>
            <p:ph type="title"/>
          </p:nvPr>
        </p:nvSpPr>
        <p:spPr>
          <a:xfrm>
            <a:off x="168025" y="476250"/>
            <a:ext cx="88956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#7 </a:t>
            </a:r>
            <a:r>
              <a:rPr lang="en-US" dirty="0" err="1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Makecode</a:t>
            </a:r>
            <a:r>
              <a:rPr lang="en-US" dirty="0">
                <a:latin typeface="Calibri" panose="020F0502020204030204" pitchFamily="34" charset="0"/>
                <a:ea typeface="Microsoft JhengHei"/>
                <a:cs typeface="Calibri" panose="020F0502020204030204" pitchFamily="34" charset="0"/>
                <a:sym typeface="Microsoft JhengHei"/>
              </a:rPr>
              <a:t> _ Take a guess what melody is it</a:t>
            </a:r>
            <a:endParaRPr sz="3000" dirty="0">
              <a:latin typeface="Calibri" panose="020F0502020204030204" pitchFamily="34" charset="0"/>
              <a:ea typeface="Microsoft JhengHei"/>
              <a:cs typeface="Calibri" panose="020F0502020204030204" pitchFamily="34" charset="0"/>
              <a:sym typeface="Microsoft JhengHe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Cortex-A</a:t>
            </a:r>
            <a:endParaRPr/>
          </a:p>
        </p:txBody>
      </p:sp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 l="2" t="272" r="67619" b="-270"/>
          <a:stretch/>
        </p:blipFill>
        <p:spPr>
          <a:xfrm>
            <a:off x="479426" y="1032715"/>
            <a:ext cx="2865136" cy="45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 descr="Android, mobile, phone, smartphone Free Icon of Colored Hand Phone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59050" y="2434736"/>
            <a:ext cx="2164444" cy="2164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1931" y="1997483"/>
            <a:ext cx="3079750" cy="286303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"/>
          <p:cNvSpPr txBox="1"/>
          <p:nvPr/>
        </p:nvSpPr>
        <p:spPr>
          <a:xfrm>
            <a:off x="4044348" y="1128125"/>
            <a:ext cx="73806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 am the smartest one.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9E83-BB85-408C-C85E-6AE78CB6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icrosoft JhengHei"/>
                <a:ea typeface="Microsoft JhengHei"/>
                <a:cs typeface="Microsoft JhengHei"/>
                <a:sym typeface="Microsoft JhengHei"/>
              </a:rPr>
              <a:t>#8 Balance challenge</a:t>
            </a:r>
            <a:endParaRPr lang="en-US" dirty="0"/>
          </a:p>
        </p:txBody>
      </p:sp>
      <p:pic>
        <p:nvPicPr>
          <p:cNvPr id="3" name="Google Shape;588;p60">
            <a:extLst>
              <a:ext uri="{FF2B5EF4-FFF2-40B4-BE49-F238E27FC236}">
                <a16:creationId xmlns:a16="http://schemas.microsoft.com/office/drawing/2014/main" id="{EF8AA992-9FCD-5448-B45A-F54D5D2220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485" y="1233056"/>
            <a:ext cx="3429000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89;p60">
            <a:extLst>
              <a:ext uri="{FF2B5EF4-FFF2-40B4-BE49-F238E27FC236}">
                <a16:creationId xmlns:a16="http://schemas.microsoft.com/office/drawing/2014/main" id="{951A3132-59BE-EEA2-2032-44B0244798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5300" y="1233056"/>
            <a:ext cx="35814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90;p60">
            <a:extLst>
              <a:ext uri="{FF2B5EF4-FFF2-40B4-BE49-F238E27FC236}">
                <a16:creationId xmlns:a16="http://schemas.microsoft.com/office/drawing/2014/main" id="{41EB41BA-B280-4EB8-850D-3A4310B59F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22186" y="320718"/>
            <a:ext cx="3571875" cy="666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315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1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#9 Advanced Lesson</a:t>
            </a:r>
            <a:endParaRPr/>
          </a:p>
        </p:txBody>
      </p:sp>
      <p:pic>
        <p:nvPicPr>
          <p:cNvPr id="596" name="Google Shape;596;p61" descr="A picture containing text, indoor, differen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335" y="1467097"/>
            <a:ext cx="6523511" cy="34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58927" y="1239180"/>
            <a:ext cx="3855389" cy="514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2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#9 Extensions 【Neopixel】Block</a:t>
            </a:r>
            <a:endParaRPr/>
          </a:p>
        </p:txBody>
      </p:sp>
      <p:pic>
        <p:nvPicPr>
          <p:cNvPr id="603" name="Google Shape;60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2257" y="2638634"/>
            <a:ext cx="7181145" cy="2911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2367" y="2638633"/>
            <a:ext cx="4033199" cy="295023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62"/>
          <p:cNvSpPr/>
          <p:nvPr/>
        </p:nvSpPr>
        <p:spPr>
          <a:xfrm>
            <a:off x="3206167" y="5310633"/>
            <a:ext cx="1089200" cy="305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C906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6" name="Google Shape;606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54032" y="343099"/>
            <a:ext cx="1989229" cy="21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3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#9 Extensions Neopixel</a:t>
            </a:r>
            <a:endParaRPr/>
          </a:p>
        </p:txBody>
      </p:sp>
      <p:pic>
        <p:nvPicPr>
          <p:cNvPr id="612" name="Google Shape;612;p63"/>
          <p:cNvPicPr preferRelativeResize="0"/>
          <p:nvPr/>
        </p:nvPicPr>
        <p:blipFill rotWithShape="1">
          <a:blip r:embed="rId3">
            <a:alphaModFix/>
          </a:blip>
          <a:srcRect b="65858"/>
          <a:stretch/>
        </p:blipFill>
        <p:spPr>
          <a:xfrm>
            <a:off x="768967" y="1023701"/>
            <a:ext cx="7455103" cy="15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3"/>
          <p:cNvPicPr preferRelativeResize="0"/>
          <p:nvPr/>
        </p:nvPicPr>
        <p:blipFill rotWithShape="1">
          <a:blip r:embed="rId4">
            <a:alphaModFix/>
          </a:blip>
          <a:srcRect t="25239"/>
          <a:stretch/>
        </p:blipFill>
        <p:spPr>
          <a:xfrm>
            <a:off x="768967" y="2508118"/>
            <a:ext cx="6713099" cy="3920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4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#9 Extensions Neopixel</a:t>
            </a:r>
            <a:endParaRPr/>
          </a:p>
        </p:txBody>
      </p:sp>
      <p:pic>
        <p:nvPicPr>
          <p:cNvPr id="619" name="Google Shape;619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625" y="1133050"/>
            <a:ext cx="7853972" cy="31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4"/>
          <p:cNvSpPr txBox="1"/>
          <p:nvPr/>
        </p:nvSpPr>
        <p:spPr>
          <a:xfrm>
            <a:off x="8446225" y="934500"/>
            <a:ext cx="37458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</a:t>
            </a:r>
            <a:r>
              <a:rPr lang="en-US" sz="1600" b="1">
                <a:latin typeface="Microsoft JhengHei"/>
                <a:ea typeface="Microsoft JhengHei"/>
                <a:cs typeface="Microsoft JhengHei"/>
                <a:sym typeface="Microsoft JhengHei"/>
              </a:rPr>
              <a:t> When pressing the A+B keys, the variable strip is defined as black (=lamp off), so pressing the A or B keys again will not light up the lamp.</a:t>
            </a:r>
            <a:endParaRPr sz="16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latin typeface="Microsoft JhengHei"/>
                <a:ea typeface="Microsoft JhengHei"/>
                <a:cs typeface="Microsoft JhengHei"/>
                <a:sym typeface="Microsoft JhengHei"/>
              </a:rPr>
              <a:t>You can restart the program with the reset button on the back of the micro:bit to experience it again.</a:t>
            </a:r>
            <a:endParaRPr sz="1600" b="1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621" name="Google Shape;621;p64"/>
          <p:cNvSpPr txBox="1"/>
          <p:nvPr/>
        </p:nvSpPr>
        <p:spPr>
          <a:xfrm>
            <a:off x="402625" y="4220650"/>
            <a:ext cx="11633400" cy="20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700" b="1">
                <a:latin typeface="Microsoft JhengHei"/>
                <a:ea typeface="Microsoft JhengHei"/>
                <a:cs typeface="Microsoft JhengHei"/>
                <a:sym typeface="Microsoft JhengHei"/>
              </a:rPr>
              <a:t>Designed to allow each light bulb to display different colors according to the color sequence of the rainbow, </a:t>
            </a:r>
            <a:endParaRPr sz="17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700" b="1">
                <a:latin typeface="Microsoft JhengHei"/>
                <a:ea typeface="Microsoft JhengHei"/>
                <a:cs typeface="Microsoft JhengHei"/>
                <a:sym typeface="Microsoft JhengHei"/>
              </a:rPr>
              <a:t>when pressing the A button, the light bulb will change color 100 times in turn according to the sequence; </a:t>
            </a:r>
            <a:endParaRPr sz="17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700" b="1">
                <a:latin typeface="Microsoft JhengHei"/>
                <a:ea typeface="Microsoft JhengHei"/>
                <a:cs typeface="Microsoft JhengHei"/>
                <a:sym typeface="Microsoft JhengHei"/>
              </a:rPr>
              <a:t>press the B button to change the color 100 times in the opposite direction; </a:t>
            </a:r>
            <a:endParaRPr sz="17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700" b="1"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700" b="1">
                <a:latin typeface="Microsoft JhengHei"/>
                <a:ea typeface="Microsoft JhengHei"/>
                <a:cs typeface="Microsoft JhengHei"/>
                <a:sym typeface="Microsoft JhengHei"/>
              </a:rPr>
              <a:t>press the A+B buttons, then all the light bulbs will go out </a:t>
            </a:r>
            <a:r>
              <a:rPr lang="en-US" sz="1700" b="1">
                <a:highlight>
                  <a:schemeClr val="accent3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(display black = turn off the light bulb)</a:t>
            </a:r>
            <a:r>
              <a:rPr lang="en-US" sz="1700" b="1">
                <a:latin typeface="Microsoft JhengHei"/>
                <a:ea typeface="Microsoft JhengHei"/>
                <a:cs typeface="Microsoft JhengHei"/>
                <a:sym typeface="Microsoft JhengHei"/>
              </a:rPr>
              <a:t>.</a:t>
            </a:r>
            <a:endParaRPr sz="1700" b="1" i="0" u="none" strike="noStrike" cap="none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5"/>
          <p:cNvSpPr txBox="1">
            <a:spLocks noGrp="1"/>
          </p:cNvSpPr>
          <p:nvPr>
            <p:ph type="title"/>
          </p:nvPr>
        </p:nvSpPr>
        <p:spPr>
          <a:xfrm>
            <a:off x="122175" y="2841100"/>
            <a:ext cx="3070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“Writing”</a:t>
            </a: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Microsoft JhengHei"/>
                <a:ea typeface="Microsoft JhengHei"/>
                <a:cs typeface="Microsoft JhengHei"/>
                <a:sym typeface="Microsoft JhengHei"/>
              </a:rPr>
              <a:t>Program?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27" name="Google Shape;6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1318" y="84841"/>
            <a:ext cx="88561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 txBox="1">
            <a:spLocks noGrp="1"/>
          </p:cNvSpPr>
          <p:nvPr>
            <p:ph type="title"/>
          </p:nvPr>
        </p:nvSpPr>
        <p:spPr>
          <a:xfrm>
            <a:off x="479425" y="323525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000"/>
              <a:t>Sample</a:t>
            </a:r>
            <a:endParaRPr sz="5000"/>
          </a:p>
        </p:txBody>
      </p:sp>
      <p:sp>
        <p:nvSpPr>
          <p:cNvPr id="633" name="Google Shape;633;p66"/>
          <p:cNvSpPr txBox="1">
            <a:spLocks noGrp="1"/>
          </p:cNvSpPr>
          <p:nvPr>
            <p:ph type="body" idx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</p:txBody>
      </p:sp>
      <p:graphicFrame>
        <p:nvGraphicFramePr>
          <p:cNvPr id="634" name="Google Shape;634;p66"/>
          <p:cNvGraphicFramePr/>
          <p:nvPr/>
        </p:nvGraphicFramePr>
        <p:xfrm>
          <a:off x="1137478" y="1753335"/>
          <a:ext cx="9944650" cy="4226670"/>
        </p:xfrm>
        <a:graphic>
          <a:graphicData uri="http://schemas.openxmlformats.org/drawingml/2006/table">
            <a:tbl>
              <a:tblPr firstRow="1" bandRow="1">
                <a:noFill/>
                <a:tableStyleId>{A32E85AE-66C3-4A8B-8018-31DC64C0ECCE}</a:tableStyleId>
              </a:tblPr>
              <a:tblGrid>
                <a:gridCol w="391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hex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功能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1__microbit-start_forever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開始 循環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2__microbit-press_A_B_AB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按鈕控制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3__microbit-move_move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LED 動畫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4__microbit-step_counter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計步器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5__microbit-voice_volume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聲音測量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6__microbit-mora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剪刀石頭布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7__microbit-melody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給愛麗絲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8__microbit-acceleration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平衡器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microbit-collaborative_learning_v11_TreasureChest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尋寶-寶藏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microbit-collaborative_learning_ver11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尋寶器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7"/>
          <p:cNvSpPr txBox="1">
            <a:spLocks noGrp="1"/>
          </p:cNvSpPr>
          <p:nvPr>
            <p:ph type="title"/>
          </p:nvPr>
        </p:nvSpPr>
        <p:spPr>
          <a:xfrm>
            <a:off x="183275" y="476250"/>
            <a:ext cx="12008700" cy="21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000"/>
              <a:t>Sharing Time : </a:t>
            </a:r>
            <a:endParaRPr sz="5000"/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5000"/>
              <a:t>Tell us what you wanna make or what you wanna design?</a:t>
            </a:r>
            <a:endParaRPr sz="5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8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Blocks to code</a:t>
            </a:r>
            <a:endParaRPr/>
          </a:p>
        </p:txBody>
      </p:sp>
      <p:sp>
        <p:nvSpPr>
          <p:cNvPr id="646" name="Google Shape;646;p68"/>
          <p:cNvSpPr txBox="1">
            <a:spLocks noGrp="1"/>
          </p:cNvSpPr>
          <p:nvPr>
            <p:ph type="body" idx="1"/>
          </p:nvPr>
        </p:nvSpPr>
        <p:spPr>
          <a:xfrm>
            <a:off x="6302828" y="2681433"/>
            <a:ext cx="5370060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rgbClr val="007020"/>
              </a:buClr>
              <a:buSzPts val="2800"/>
              <a:buFont typeface="Courier New"/>
              <a:buNone/>
            </a:pPr>
            <a:r>
              <a:rPr lang="en-US" sz="2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b="1" i="0" u="none" strike="noStrike" cap="none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microbit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2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scroll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"Hello!"</a:t>
            </a:r>
            <a:r>
              <a:rPr lang="en-US" sz="2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2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pic>
        <p:nvPicPr>
          <p:cNvPr id="647" name="Google Shape;64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12" y="1960903"/>
            <a:ext cx="4015798" cy="2432103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8"/>
          <p:cNvSpPr txBox="1"/>
          <p:nvPr/>
        </p:nvSpPr>
        <p:spPr>
          <a:xfrm>
            <a:off x="5108207" y="2758378"/>
            <a:ext cx="621323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6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9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Indentation for formatting</a:t>
            </a:r>
            <a:endParaRPr/>
          </a:p>
        </p:txBody>
      </p:sp>
      <p:sp>
        <p:nvSpPr>
          <p:cNvPr id="655" name="Google Shape;655;p69"/>
          <p:cNvSpPr txBox="1">
            <a:spLocks noGrp="1"/>
          </p:cNvSpPr>
          <p:nvPr>
            <p:ph type="body" idx="1"/>
          </p:nvPr>
        </p:nvSpPr>
        <p:spPr>
          <a:xfrm>
            <a:off x="3861171" y="1318163"/>
            <a:ext cx="3542700" cy="27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urier New"/>
              <a:buNone/>
            </a:pP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microbit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boat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"09090:</a:t>
            </a:r>
            <a:r>
              <a:rPr lang="en-US" sz="1800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800" b="0" i="0" u="none" strike="noStrike" cap="none">
              <a:solidFill>
                <a:srgbClr val="4070A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70A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		"09090:"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70A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		"09090:"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70A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		"99999:"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70A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		"09990"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boat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sp>
        <p:nvSpPr>
          <p:cNvPr id="656" name="Google Shape;656;p69"/>
          <p:cNvSpPr txBox="1"/>
          <p:nvPr/>
        </p:nvSpPr>
        <p:spPr>
          <a:xfrm>
            <a:off x="1988456" y="5239536"/>
            <a:ext cx="89548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boat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4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"09090:""09090:"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"09090:"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"99999:"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400" b="0" i="0" u="none" strike="noStrike" cap="none">
                <a:solidFill>
                  <a:srgbClr val="4070A0"/>
                </a:solidFill>
                <a:latin typeface="Courier New"/>
                <a:ea typeface="Courier New"/>
                <a:cs typeface="Courier New"/>
                <a:sym typeface="Courier New"/>
              </a:rPr>
              <a:t>"09990"</a:t>
            </a:r>
            <a:r>
              <a:rPr lang="en-US" sz="14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69"/>
          <p:cNvSpPr txBox="1"/>
          <p:nvPr/>
        </p:nvSpPr>
        <p:spPr>
          <a:xfrm>
            <a:off x="5067596" y="4115841"/>
            <a:ext cx="1130004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237" y="385466"/>
            <a:ext cx="5969526" cy="64641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6467031" y="385466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Intelligence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(A)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4"/>
          <p:cNvSpPr txBox="1"/>
          <p:nvPr/>
        </p:nvSpPr>
        <p:spPr>
          <a:xfrm>
            <a:off x="9080763" y="4896015"/>
            <a:ext cx="2932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Agility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(R)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4"/>
          <p:cNvSpPr txBox="1"/>
          <p:nvPr/>
        </p:nvSpPr>
        <p:spPr>
          <a:xfrm>
            <a:off x="314694" y="4896015"/>
            <a:ext cx="2932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(M) E</a:t>
            </a: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fficiency</a:t>
            </a:r>
            <a:endParaRPr sz="36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Google Shape;211;p45">
            <a:extLst>
              <a:ext uri="{FF2B5EF4-FFF2-40B4-BE49-F238E27FC236}">
                <a16:creationId xmlns:a16="http://schemas.microsoft.com/office/drawing/2014/main" id="{265B8515-BEE0-669E-820C-818F7A2E2C71}"/>
              </a:ext>
            </a:extLst>
          </p:cNvPr>
          <p:cNvCxnSpPr/>
          <p:nvPr/>
        </p:nvCxnSpPr>
        <p:spPr>
          <a:xfrm flipH="1">
            <a:off x="4530510" y="782425"/>
            <a:ext cx="1565490" cy="3723587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" name="Google Shape;212;p45">
            <a:extLst>
              <a:ext uri="{FF2B5EF4-FFF2-40B4-BE49-F238E27FC236}">
                <a16:creationId xmlns:a16="http://schemas.microsoft.com/office/drawing/2014/main" id="{D0F4DBB3-EFC8-CD91-DDEF-B434DB2D2EF5}"/>
              </a:ext>
            </a:extLst>
          </p:cNvPr>
          <p:cNvCxnSpPr/>
          <p:nvPr/>
        </p:nvCxnSpPr>
        <p:spPr>
          <a:xfrm>
            <a:off x="6096000" y="782425"/>
            <a:ext cx="1502004" cy="3723587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" name="Google Shape;213;p45">
            <a:extLst>
              <a:ext uri="{FF2B5EF4-FFF2-40B4-BE49-F238E27FC236}">
                <a16:creationId xmlns:a16="http://schemas.microsoft.com/office/drawing/2014/main" id="{DB2FF727-5F61-31A6-370C-860E49E55B81}"/>
              </a:ext>
            </a:extLst>
          </p:cNvPr>
          <p:cNvCxnSpPr/>
          <p:nvPr/>
        </p:nvCxnSpPr>
        <p:spPr>
          <a:xfrm>
            <a:off x="4530510" y="4506012"/>
            <a:ext cx="3067494" cy="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" name="Google Shape;210;p45">
            <a:extLst>
              <a:ext uri="{FF2B5EF4-FFF2-40B4-BE49-F238E27FC236}">
                <a16:creationId xmlns:a16="http://schemas.microsoft.com/office/drawing/2014/main" id="{678B98FB-FACE-76D1-732F-C5BC904AF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Cortex-A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37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0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Indentation </a:t>
            </a:r>
            <a:endParaRPr/>
          </a:p>
        </p:txBody>
      </p:sp>
      <p:sp>
        <p:nvSpPr>
          <p:cNvPr id="664" name="Google Shape;664;p70"/>
          <p:cNvSpPr txBox="1">
            <a:spLocks noGrp="1"/>
          </p:cNvSpPr>
          <p:nvPr>
            <p:ph type="body" idx="1"/>
          </p:nvPr>
        </p:nvSpPr>
        <p:spPr>
          <a:xfrm>
            <a:off x="505619" y="2030157"/>
            <a:ext cx="5568832" cy="2797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urier New"/>
              <a:buNone/>
            </a:pP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E84B5"/>
                </a:solidFill>
                <a:latin typeface="Courier New"/>
                <a:ea typeface="Courier New"/>
                <a:cs typeface="Courier New"/>
                <a:sym typeface="Courier New"/>
              </a:rPr>
              <a:t>microbit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urier New"/>
              <a:buNone/>
            </a:pP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ourier New"/>
              <a:buNone/>
            </a:pP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button_a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is_pressed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ourier New"/>
              <a:buNone/>
            </a:pP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HAPPY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007020"/>
              </a:buClr>
              <a:buSzPts val="1800"/>
              <a:buFont typeface="Courier New"/>
              <a:buNone/>
            </a:pP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	elif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button_b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is_pressed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2400"/>
              <a:buNone/>
            </a:pP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8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SAD</a:t>
            </a: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Courier New"/>
              <a:buNone/>
            </a:pPr>
            <a:r>
              <a:rPr lang="en-US" sz="1800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i="0" u="none" strike="noStrike" cap="none">
                <a:solidFill>
                  <a:srgbClr val="00702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show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YES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-US" sz="1800" b="0" i="0" u="none" strike="noStrike" cap="none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-US" sz="1800" b="0" i="0" u="none" strike="noStrike" cap="none">
                <a:solidFill>
                  <a:srgbClr val="40404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8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/>
          </a:p>
        </p:txBody>
      </p:sp>
      <p:pic>
        <p:nvPicPr>
          <p:cNvPr id="665" name="Google Shape;665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9480" y="439965"/>
            <a:ext cx="4854806" cy="5480132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0"/>
          <p:cNvSpPr txBox="1"/>
          <p:nvPr/>
        </p:nvSpPr>
        <p:spPr>
          <a:xfrm>
            <a:off x="6096000" y="2971952"/>
            <a:ext cx="621323" cy="91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66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1"/>
          <p:cNvSpPr txBox="1"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Case sensitivity and special characters</a:t>
            </a:r>
            <a:endParaRPr/>
          </a:p>
        </p:txBody>
      </p:sp>
      <p:sp>
        <p:nvSpPr>
          <p:cNvPr id="672" name="Google Shape;672;p71"/>
          <p:cNvSpPr txBox="1">
            <a:spLocks noGrp="1"/>
          </p:cNvSpPr>
          <p:nvPr>
            <p:ph type="body" idx="1"/>
          </p:nvPr>
        </p:nvSpPr>
        <p:spPr>
          <a:xfrm>
            <a:off x="505619" y="1248319"/>
            <a:ext cx="11180762" cy="436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Microbit, microbit and microBit are all different things!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If you get a ‘NameError’ then you have mistyped something. 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‘,” and : are all special characters, ensure you haven’t added them by mistake or have missed them where they are needed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en-US"/>
              <a:t>Be careful with full stops (.) as these will confuse Python if you use them inappropriately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2"/>
          <p:cNvSpPr txBox="1">
            <a:spLocks noGrp="1"/>
          </p:cNvSpPr>
          <p:nvPr>
            <p:ph type="title"/>
          </p:nvPr>
        </p:nvSpPr>
        <p:spPr>
          <a:xfrm>
            <a:off x="479400" y="476250"/>
            <a:ext cx="8584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000">
                <a:latin typeface="Microsoft JhengHei"/>
                <a:ea typeface="Microsoft JhengHei"/>
                <a:cs typeface="Microsoft JhengHei"/>
                <a:sym typeface="Microsoft JhengHei"/>
              </a:rPr>
              <a:t>See you next time~~</a:t>
            </a:r>
            <a:endParaRPr sz="30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78" name="Google Shape;67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3441" y="476250"/>
            <a:ext cx="4272413" cy="371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2" descr="【FTR001】Bit Bot自走車 (不含主板)"/>
          <p:cNvPicPr preferRelativeResize="0"/>
          <p:nvPr/>
        </p:nvPicPr>
        <p:blipFill rotWithShape="1">
          <a:blip r:embed="rId4">
            <a:alphaModFix/>
          </a:blip>
          <a:srcRect l="5346" t="10401" r="4345" b="11128"/>
          <a:stretch/>
        </p:blipFill>
        <p:spPr>
          <a:xfrm>
            <a:off x="479400" y="1034591"/>
            <a:ext cx="3866357" cy="335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2" descr="【ELF046】Ring:bit car 智能小車V2 (不含主板)"/>
          <p:cNvPicPr preferRelativeResize="0"/>
          <p:nvPr/>
        </p:nvPicPr>
        <p:blipFill rotWithShape="1">
          <a:blip r:embed="rId5">
            <a:alphaModFix/>
          </a:blip>
          <a:srcRect l="32740" t="38734" r="2223"/>
          <a:stretch/>
        </p:blipFill>
        <p:spPr>
          <a:xfrm>
            <a:off x="4496584" y="3429000"/>
            <a:ext cx="3469065" cy="326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Cortex-R</a:t>
            </a:r>
            <a:endParaRPr/>
          </a:p>
        </p:txBody>
      </p:sp>
      <p:pic>
        <p:nvPicPr>
          <p:cNvPr id="222" name="Google Shape;222;p46"/>
          <p:cNvPicPr preferRelativeResize="0"/>
          <p:nvPr/>
        </p:nvPicPr>
        <p:blipFill rotWithShape="1">
          <a:blip r:embed="rId3">
            <a:alphaModFix/>
          </a:blip>
          <a:srcRect l="32939" t="272" r="32894" b="-270"/>
          <a:stretch/>
        </p:blipFill>
        <p:spPr>
          <a:xfrm>
            <a:off x="4412089" y="1018465"/>
            <a:ext cx="3023288" cy="452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6" descr="Robot arm Icons - 3,486 free vector icon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05393" y="942098"/>
            <a:ext cx="2172809" cy="217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6" descr="扫地机器人图标-有SVG,PNG,EPS格式-寻图标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1793" y="3580755"/>
            <a:ext cx="2460007" cy="246000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6"/>
          <p:cNvSpPr txBox="1"/>
          <p:nvPr/>
        </p:nvSpPr>
        <p:spPr>
          <a:xfrm>
            <a:off x="479425" y="1468058"/>
            <a:ext cx="441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Fastest Response</a:t>
            </a:r>
            <a:endParaRPr sz="36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237" y="385466"/>
            <a:ext cx="5969526" cy="64641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6467031" y="385466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Intelligence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(A)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4"/>
          <p:cNvSpPr txBox="1"/>
          <p:nvPr/>
        </p:nvSpPr>
        <p:spPr>
          <a:xfrm>
            <a:off x="9080763" y="4896015"/>
            <a:ext cx="2932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Agility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(R)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4"/>
          <p:cNvSpPr txBox="1"/>
          <p:nvPr/>
        </p:nvSpPr>
        <p:spPr>
          <a:xfrm>
            <a:off x="314694" y="4896015"/>
            <a:ext cx="2932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(M) E</a:t>
            </a: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fficiency</a:t>
            </a:r>
            <a:endParaRPr sz="36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10;p45">
            <a:extLst>
              <a:ext uri="{FF2B5EF4-FFF2-40B4-BE49-F238E27FC236}">
                <a16:creationId xmlns:a16="http://schemas.microsoft.com/office/drawing/2014/main" id="{678B98FB-FACE-76D1-732F-C5BC904AF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Cortex-R</a:t>
            </a:r>
            <a:endParaRPr dirty="0"/>
          </a:p>
        </p:txBody>
      </p:sp>
      <p:grpSp>
        <p:nvGrpSpPr>
          <p:cNvPr id="6" name="Google Shape;233;p47">
            <a:extLst>
              <a:ext uri="{FF2B5EF4-FFF2-40B4-BE49-F238E27FC236}">
                <a16:creationId xmlns:a16="http://schemas.microsoft.com/office/drawing/2014/main" id="{248EBAF2-1AE3-9DE9-5274-DCA34FB80230}"/>
              </a:ext>
            </a:extLst>
          </p:cNvPr>
          <p:cNvGrpSpPr/>
          <p:nvPr/>
        </p:nvGrpSpPr>
        <p:grpSpPr>
          <a:xfrm rot="7217654">
            <a:off x="5378006" y="2247057"/>
            <a:ext cx="3067494" cy="3723587"/>
            <a:chOff x="4530510" y="782425"/>
            <a:chExt cx="3067494" cy="3723587"/>
          </a:xfrm>
        </p:grpSpPr>
        <p:cxnSp>
          <p:nvCxnSpPr>
            <p:cNvPr id="7" name="Google Shape;234;p47">
              <a:extLst>
                <a:ext uri="{FF2B5EF4-FFF2-40B4-BE49-F238E27FC236}">
                  <a16:creationId xmlns:a16="http://schemas.microsoft.com/office/drawing/2014/main" id="{6F513339-E645-A927-82C9-847E6B98C516}"/>
                </a:ext>
              </a:extLst>
            </p:cNvPr>
            <p:cNvCxnSpPr/>
            <p:nvPr/>
          </p:nvCxnSpPr>
          <p:spPr>
            <a:xfrm flipH="1">
              <a:off x="4530510" y="782425"/>
              <a:ext cx="1565490" cy="3723587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235;p47">
              <a:extLst>
                <a:ext uri="{FF2B5EF4-FFF2-40B4-BE49-F238E27FC236}">
                  <a16:creationId xmlns:a16="http://schemas.microsoft.com/office/drawing/2014/main" id="{4E46B283-C93E-F937-D411-E5B2237B108B}"/>
                </a:ext>
              </a:extLst>
            </p:cNvPr>
            <p:cNvCxnSpPr/>
            <p:nvPr/>
          </p:nvCxnSpPr>
          <p:spPr>
            <a:xfrm>
              <a:off x="6096000" y="782425"/>
              <a:ext cx="1502004" cy="3723587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236;p47">
              <a:extLst>
                <a:ext uri="{FF2B5EF4-FFF2-40B4-BE49-F238E27FC236}">
                  <a16:creationId xmlns:a16="http://schemas.microsoft.com/office/drawing/2014/main" id="{A046F6E1-EAA8-212E-F125-B7F56CA29F96}"/>
                </a:ext>
              </a:extLst>
            </p:cNvPr>
            <p:cNvCxnSpPr/>
            <p:nvPr/>
          </p:nvCxnSpPr>
          <p:spPr>
            <a:xfrm>
              <a:off x="4530510" y="4506012"/>
              <a:ext cx="3067494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1150386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8"/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2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Cortex-M</a:t>
            </a:r>
            <a:endParaRPr/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 l="67292" t="272" r="-153" b="-270"/>
          <a:stretch/>
        </p:blipFill>
        <p:spPr>
          <a:xfrm>
            <a:off x="6433750" y="1032715"/>
            <a:ext cx="2907957" cy="45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/>
        </p:nvSpPr>
        <p:spPr>
          <a:xfrm>
            <a:off x="2963260" y="1700856"/>
            <a:ext cx="3370282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Energy-Efficient</a:t>
            </a:r>
            <a:endParaRPr sz="36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48" descr="Camera, camera element, cmos, electronicparts, image sensor, part icon -  Download on Icon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98354" y="2925463"/>
            <a:ext cx="2863034" cy="2863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8" descr="Fitness Tracker Icon, Isometric 3d Style Stock Vector - Illustration of  fitbit, healthcare: 794365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846" y="2107819"/>
            <a:ext cx="2377641" cy="237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1237" y="385466"/>
            <a:ext cx="5969526" cy="646414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4"/>
          <p:cNvSpPr txBox="1"/>
          <p:nvPr/>
        </p:nvSpPr>
        <p:spPr>
          <a:xfrm>
            <a:off x="6467031" y="385466"/>
            <a:ext cx="2932816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Intelligence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(A)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4"/>
          <p:cNvSpPr txBox="1"/>
          <p:nvPr/>
        </p:nvSpPr>
        <p:spPr>
          <a:xfrm>
            <a:off x="9080763" y="4896015"/>
            <a:ext cx="2932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Agility</a:t>
            </a: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(R)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4"/>
          <p:cNvSpPr txBox="1"/>
          <p:nvPr/>
        </p:nvSpPr>
        <p:spPr>
          <a:xfrm>
            <a:off x="314694" y="4896015"/>
            <a:ext cx="29328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(M) E</a:t>
            </a:r>
            <a:r>
              <a:rPr lang="en-US" sz="36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fficiency</a:t>
            </a:r>
            <a:endParaRPr sz="3600" b="0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210;p45">
            <a:extLst>
              <a:ext uri="{FF2B5EF4-FFF2-40B4-BE49-F238E27FC236}">
                <a16:creationId xmlns:a16="http://schemas.microsoft.com/office/drawing/2014/main" id="{678B98FB-FACE-76D1-732F-C5BC904AFD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Cortex-M</a:t>
            </a:r>
            <a:endParaRPr dirty="0"/>
          </a:p>
        </p:txBody>
      </p:sp>
      <p:grpSp>
        <p:nvGrpSpPr>
          <p:cNvPr id="2" name="Google Shape;256;p49">
            <a:extLst>
              <a:ext uri="{FF2B5EF4-FFF2-40B4-BE49-F238E27FC236}">
                <a16:creationId xmlns:a16="http://schemas.microsoft.com/office/drawing/2014/main" id="{0222E456-4032-0364-6BC0-551E4FAC57B4}"/>
              </a:ext>
            </a:extLst>
          </p:cNvPr>
          <p:cNvGrpSpPr/>
          <p:nvPr/>
        </p:nvGrpSpPr>
        <p:grpSpPr>
          <a:xfrm rot="-7300006">
            <a:off x="3737960" y="2237160"/>
            <a:ext cx="3067494" cy="3723587"/>
            <a:chOff x="4530510" y="782425"/>
            <a:chExt cx="3067494" cy="3723587"/>
          </a:xfrm>
        </p:grpSpPr>
        <p:cxnSp>
          <p:nvCxnSpPr>
            <p:cNvPr id="3" name="Google Shape;257;p49">
              <a:extLst>
                <a:ext uri="{FF2B5EF4-FFF2-40B4-BE49-F238E27FC236}">
                  <a16:creationId xmlns:a16="http://schemas.microsoft.com/office/drawing/2014/main" id="{559D3B34-977B-A47C-FAB0-068DB649A749}"/>
                </a:ext>
              </a:extLst>
            </p:cNvPr>
            <p:cNvCxnSpPr/>
            <p:nvPr/>
          </p:nvCxnSpPr>
          <p:spPr>
            <a:xfrm flipH="1">
              <a:off x="4530510" y="782425"/>
              <a:ext cx="1565490" cy="3723587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" name="Google Shape;258;p49">
              <a:extLst>
                <a:ext uri="{FF2B5EF4-FFF2-40B4-BE49-F238E27FC236}">
                  <a16:creationId xmlns:a16="http://schemas.microsoft.com/office/drawing/2014/main" id="{6E536D03-C038-7DF8-893D-E5B01D0ED56A}"/>
                </a:ext>
              </a:extLst>
            </p:cNvPr>
            <p:cNvCxnSpPr/>
            <p:nvPr/>
          </p:nvCxnSpPr>
          <p:spPr>
            <a:xfrm>
              <a:off x="6096000" y="782425"/>
              <a:ext cx="1502004" cy="3723587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259;p49">
              <a:extLst>
                <a:ext uri="{FF2B5EF4-FFF2-40B4-BE49-F238E27FC236}">
                  <a16:creationId xmlns:a16="http://schemas.microsoft.com/office/drawing/2014/main" id="{02951DBD-6BDD-B4B3-FA04-C85732FC0B4E}"/>
                </a:ext>
              </a:extLst>
            </p:cNvPr>
            <p:cNvCxnSpPr/>
            <p:nvPr/>
          </p:nvCxnSpPr>
          <p:spPr>
            <a:xfrm>
              <a:off x="4530510" y="4506012"/>
              <a:ext cx="3067494" cy="0"/>
            </a:xfrm>
            <a:prstGeom prst="straightConnector1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3658232574"/>
      </p:ext>
    </p:extLst>
  </p:cSld>
  <p:clrMapOvr>
    <a:masterClrMapping/>
  </p:clrMapOvr>
</p:sld>
</file>

<file path=ppt/theme/theme1.xml><?xml version="1.0" encoding="utf-8"?>
<a:theme xmlns:a="http://schemas.openxmlformats.org/drawingml/2006/main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1259</Words>
  <Application>Microsoft Macintosh PowerPoint</Application>
  <PresentationFormat>Widescreen</PresentationFormat>
  <Paragraphs>230</Paragraphs>
  <Slides>54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Microsoft JhengHei</vt:lpstr>
      <vt:lpstr>Calibri</vt:lpstr>
      <vt:lpstr>Londrina Solid</vt:lpstr>
      <vt:lpstr>Londrina Solid Light</vt:lpstr>
      <vt:lpstr>Courier New</vt:lpstr>
      <vt:lpstr>Nunito</vt:lpstr>
      <vt:lpstr>Arial</vt:lpstr>
      <vt:lpstr>Arm_PPT_Public</vt:lpstr>
      <vt:lpstr>Team Arm 2024:  Code4Fun 2Gether micro:bit</vt:lpstr>
      <vt:lpstr>What Are These?</vt:lpstr>
      <vt:lpstr>PowerPoint Presentation</vt:lpstr>
      <vt:lpstr>Cortex-A</vt:lpstr>
      <vt:lpstr>Cortex-A</vt:lpstr>
      <vt:lpstr>Cortex-R</vt:lpstr>
      <vt:lpstr>Cortex-R</vt:lpstr>
      <vt:lpstr>Cortex-M</vt:lpstr>
      <vt:lpstr>Cortex-M</vt:lpstr>
      <vt:lpstr>Mali-GPU</vt:lpstr>
      <vt:lpstr>Everyone needs Arm</vt:lpstr>
      <vt:lpstr>Let’s Give It a Try</vt:lpstr>
      <vt:lpstr>Get to Know More About  micro:bit V2</vt:lpstr>
      <vt:lpstr>Brainstorming</vt:lpstr>
      <vt:lpstr>Makecode (makecode.microbit.org)</vt:lpstr>
      <vt:lpstr>Setting language as English (makecode.microbit.org)</vt:lpstr>
      <vt:lpstr>Setting language as English (makecode.microbit.org)</vt:lpstr>
      <vt:lpstr>micro:bit Classroom </vt:lpstr>
      <vt:lpstr>micro:bit Classroom </vt:lpstr>
      <vt:lpstr>micro:bit Classroom How to join the classroom?</vt:lpstr>
      <vt:lpstr>micro:bit Classroom How to type in password</vt:lpstr>
      <vt:lpstr>micro:bit Classroom_Type in student’s name (microbit.org/join)</vt:lpstr>
      <vt:lpstr>#1【on start】 v.s. 【forever】</vt:lpstr>
      <vt:lpstr>Tips: Makecode Delete and Undo</vt:lpstr>
      <vt:lpstr>Tips: Makecode_Right-click </vt:lpstr>
      <vt:lpstr>Pair Your micro:bit to The Device</vt:lpstr>
      <vt:lpstr>Pair your micro:bit to the device</vt:lpstr>
      <vt:lpstr>Download the hex file </vt:lpstr>
      <vt:lpstr>Makecode_How to overwrite microbit’s  program?</vt:lpstr>
      <vt:lpstr>Makecode_【Basic】block</vt:lpstr>
      <vt:lpstr>#2 Makecode _ Where are the button? </vt:lpstr>
      <vt:lpstr>#3 Makecode _ Make it moves</vt:lpstr>
      <vt:lpstr>#4 Makecode _ Step Counter</vt:lpstr>
      <vt:lpstr>#5 Makecode _ Sound’s Level</vt:lpstr>
      <vt:lpstr>#6 Makecode _ Finger-guessing game</vt:lpstr>
      <vt:lpstr>Makecode _ Get to know about Music</vt:lpstr>
      <vt:lpstr>Makecode _ Make a Music</vt:lpstr>
      <vt:lpstr>Makecode _ Free Style of Music</vt:lpstr>
      <vt:lpstr>#7 Makecode _ Take a guess what melody is it</vt:lpstr>
      <vt:lpstr>#8 Balance challenge</vt:lpstr>
      <vt:lpstr>#9 Advanced Lesson</vt:lpstr>
      <vt:lpstr>#9 Extensions 【Neopixel】Block</vt:lpstr>
      <vt:lpstr>#9 Extensions Neopixel</vt:lpstr>
      <vt:lpstr>#9 Extensions Neopixel</vt:lpstr>
      <vt:lpstr>“Writing” Program?</vt:lpstr>
      <vt:lpstr>Sample</vt:lpstr>
      <vt:lpstr>Sharing Time :  Tell us what you wanna make or what you wanna design?</vt:lpstr>
      <vt:lpstr>Blocks to code</vt:lpstr>
      <vt:lpstr>Indentation for formatting</vt:lpstr>
      <vt:lpstr>Indentation </vt:lpstr>
      <vt:lpstr>Case sensitivity and special characters</vt:lpstr>
      <vt:lpstr>See you next time~~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Odin Shen</dc:creator>
  <cp:lastModifiedBy>Odin Shen</cp:lastModifiedBy>
  <cp:revision>1</cp:revision>
  <dcterms:created xsi:type="dcterms:W3CDTF">2021-06-12T06:04:23Z</dcterms:created>
  <dcterms:modified xsi:type="dcterms:W3CDTF">2024-07-23T10:04:33Z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